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7559675" cy="10691813"/>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24" name="PlaceHolder 2"/>
          <p:cNvSpPr>
            <a:spLocks noGrp="1"/>
          </p:cNvSpPr>
          <p:nvPr>
            <p:ph type="body"/>
          </p:nvPr>
        </p:nvSpPr>
        <p:spPr>
          <a:xfrm>
            <a:off x="457200" y="1604520"/>
            <a:ext cx="8046360" cy="1896480"/>
          </a:xfrm>
          <a:prstGeom prst="rect">
            <a:avLst/>
          </a:prstGeom>
        </p:spPr>
        <p:txBody>
          <a:bodyPr wrap="none" lIns="0" tIns="0" rIns="0" bIns="0"/>
          <a:lstStyle/>
          <a:p>
            <a:endParaRPr/>
          </a:p>
        </p:txBody>
      </p:sp>
      <p:sp>
        <p:nvSpPr>
          <p:cNvPr id="25" name="PlaceHolder 3"/>
          <p:cNvSpPr>
            <a:spLocks noGrp="1"/>
          </p:cNvSpPr>
          <p:nvPr>
            <p:ph type="body"/>
          </p:nvPr>
        </p:nvSpPr>
        <p:spPr>
          <a:xfrm>
            <a:off x="457200" y="3681360"/>
            <a:ext cx="8046360" cy="1896480"/>
          </a:xfrm>
          <a:prstGeom prst="rect">
            <a:avLst/>
          </a:prstGeom>
        </p:spPr>
        <p:txBody>
          <a:bodyPr wrap="none" lIns="0" tIns="0" rIns="0" bIns="0"/>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27"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28"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
        <p:nvSpPr>
          <p:cNvPr id="29" name="PlaceHolder 4"/>
          <p:cNvSpPr>
            <a:spLocks noGrp="1"/>
          </p:cNvSpPr>
          <p:nvPr>
            <p:ph type="body"/>
          </p:nvPr>
        </p:nvSpPr>
        <p:spPr>
          <a:xfrm>
            <a:off x="4579920" y="3681360"/>
            <a:ext cx="3926160" cy="1896480"/>
          </a:xfrm>
          <a:prstGeom prst="rect">
            <a:avLst/>
          </a:prstGeom>
        </p:spPr>
        <p:txBody>
          <a:bodyPr wrap="none" lIns="0" tIns="0" rIns="0" bIns="0"/>
          <a:lstStyle/>
          <a:p>
            <a:endParaRPr/>
          </a:p>
        </p:txBody>
      </p:sp>
      <p:sp>
        <p:nvSpPr>
          <p:cNvPr id="30" name="PlaceHolder 5"/>
          <p:cNvSpPr>
            <a:spLocks noGrp="1"/>
          </p:cNvSpPr>
          <p:nvPr>
            <p:ph type="body"/>
          </p:nvPr>
        </p:nvSpPr>
        <p:spPr>
          <a:xfrm>
            <a:off x="457200" y="3681360"/>
            <a:ext cx="3926160" cy="1896480"/>
          </a:xfrm>
          <a:prstGeom prst="rect">
            <a:avLst/>
          </a:prstGeom>
        </p:spPr>
        <p:txBody>
          <a:bodyPr wrap="none" lIns="0" tIns="0" rIns="0" bIns="0"/>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32"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33"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3" name="PlaceHolder 2"/>
          <p:cNvSpPr>
            <a:spLocks noGrp="1"/>
          </p:cNvSpPr>
          <p:nvPr>
            <p:ph type="subTitle"/>
          </p:nvPr>
        </p:nvSpPr>
        <p:spPr>
          <a:xfrm>
            <a:off x="457200" y="1604520"/>
            <a:ext cx="8046360" cy="3977280"/>
          </a:xfrm>
          <a:prstGeom prst="rect">
            <a:avLst/>
          </a:prstGeom>
        </p:spPr>
        <p:txBody>
          <a:bodyPr wrap="none" lIns="0" tIns="0" rIns="0" bIns="0" anchor="ctr"/>
          <a:lstStyle/>
          <a:p>
            <a:pPr algn="ct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5" name="PlaceHolder 2"/>
          <p:cNvSpPr>
            <a:spLocks noGrp="1"/>
          </p:cNvSpPr>
          <p:nvPr>
            <p:ph type="body"/>
          </p:nvPr>
        </p:nvSpPr>
        <p:spPr>
          <a:xfrm>
            <a:off x="457200" y="1604520"/>
            <a:ext cx="8046360" cy="3976920"/>
          </a:xfrm>
          <a:prstGeom prst="rect">
            <a:avLst/>
          </a:prstGeom>
        </p:spPr>
        <p:txBody>
          <a:bodyPr wrap="none" lIns="0" tIns="0" rIns="0" bIns="0"/>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7" name="PlaceHolder 2"/>
          <p:cNvSpPr>
            <a:spLocks noGrp="1"/>
          </p:cNvSpPr>
          <p:nvPr>
            <p:ph type="body"/>
          </p:nvPr>
        </p:nvSpPr>
        <p:spPr>
          <a:xfrm>
            <a:off x="457200" y="1604520"/>
            <a:ext cx="3926160" cy="3976920"/>
          </a:xfrm>
          <a:prstGeom prst="rect">
            <a:avLst/>
          </a:prstGeom>
        </p:spPr>
        <p:txBody>
          <a:bodyPr wrap="none" lIns="0" tIns="0" rIns="0" bIns="0"/>
          <a:lstStyle/>
          <a:p>
            <a:endParaRPr/>
          </a:p>
        </p:txBody>
      </p:sp>
      <p:sp>
        <p:nvSpPr>
          <p:cNvPr id="8" name="PlaceHolder 3"/>
          <p:cNvSpPr>
            <a:spLocks noGrp="1"/>
          </p:cNvSpPr>
          <p:nvPr>
            <p:ph type="body"/>
          </p:nvPr>
        </p:nvSpPr>
        <p:spPr>
          <a:xfrm>
            <a:off x="4579920" y="1604520"/>
            <a:ext cx="3926160" cy="3976920"/>
          </a:xfrm>
          <a:prstGeom prst="rect">
            <a:avLst/>
          </a:prstGeom>
        </p:spPr>
        <p:txBody>
          <a:bodyPr wrap="none" lIns="0" tIns="0" rIns="0" bIns="0"/>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wrap="none" lIns="0" tIns="0" rIns="0" bIns="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12"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13" name="PlaceHolder 3"/>
          <p:cNvSpPr>
            <a:spLocks noGrp="1"/>
          </p:cNvSpPr>
          <p:nvPr>
            <p:ph type="body"/>
          </p:nvPr>
        </p:nvSpPr>
        <p:spPr>
          <a:xfrm>
            <a:off x="457200" y="3681360"/>
            <a:ext cx="3926160" cy="1896480"/>
          </a:xfrm>
          <a:prstGeom prst="rect">
            <a:avLst/>
          </a:prstGeom>
        </p:spPr>
        <p:txBody>
          <a:bodyPr wrap="none" lIns="0" tIns="0" rIns="0" bIns="0"/>
          <a:lstStyle/>
          <a:p>
            <a:endParaRPr/>
          </a:p>
        </p:txBody>
      </p:sp>
      <p:sp>
        <p:nvSpPr>
          <p:cNvPr id="14" name="PlaceHolder 4"/>
          <p:cNvSpPr>
            <a:spLocks noGrp="1"/>
          </p:cNvSpPr>
          <p:nvPr>
            <p:ph type="body"/>
          </p:nvPr>
        </p:nvSpPr>
        <p:spPr>
          <a:xfrm>
            <a:off x="4579920" y="1604520"/>
            <a:ext cx="3926160" cy="3976920"/>
          </a:xfrm>
          <a:prstGeom prst="rect">
            <a:avLst/>
          </a:prstGeom>
        </p:spPr>
        <p:txBody>
          <a:bodyPr wrap="none" lIns="0" tIns="0" rIns="0" bIns="0"/>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16" name="PlaceHolder 2"/>
          <p:cNvSpPr>
            <a:spLocks noGrp="1"/>
          </p:cNvSpPr>
          <p:nvPr>
            <p:ph type="body"/>
          </p:nvPr>
        </p:nvSpPr>
        <p:spPr>
          <a:xfrm>
            <a:off x="457200" y="1604520"/>
            <a:ext cx="3926160" cy="3976920"/>
          </a:xfrm>
          <a:prstGeom prst="rect">
            <a:avLst/>
          </a:prstGeom>
        </p:spPr>
        <p:txBody>
          <a:bodyPr wrap="none" lIns="0" tIns="0" rIns="0" bIns="0"/>
          <a:lstStyle/>
          <a:p>
            <a:endParaRPr/>
          </a:p>
        </p:txBody>
      </p:sp>
      <p:sp>
        <p:nvSpPr>
          <p:cNvPr id="17"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
        <p:nvSpPr>
          <p:cNvPr id="18" name="PlaceHolder 4"/>
          <p:cNvSpPr>
            <a:spLocks noGrp="1"/>
          </p:cNvSpPr>
          <p:nvPr>
            <p:ph type="body"/>
          </p:nvPr>
        </p:nvSpPr>
        <p:spPr>
          <a:xfrm>
            <a:off x="4579920" y="3681360"/>
            <a:ext cx="3926160" cy="1896480"/>
          </a:xfrm>
          <a:prstGeom prst="rect">
            <a:avLst/>
          </a:prstGeom>
        </p:spPr>
        <p:txBody>
          <a:bodyPr wrap="none" lIns="0" tIns="0" rIns="0" bIns="0"/>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20"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21"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
        <p:nvSpPr>
          <p:cNvPr id="22" name="PlaceHolder 4"/>
          <p:cNvSpPr>
            <a:spLocks noGrp="1"/>
          </p:cNvSpPr>
          <p:nvPr>
            <p:ph type="body"/>
          </p:nvPr>
        </p:nvSpPr>
        <p:spPr>
          <a:xfrm>
            <a:off x="457200" y="3681360"/>
            <a:ext cx="8045640" cy="1896480"/>
          </a:xfrm>
          <a:prstGeom prst="rect">
            <a:avLst/>
          </a:prstGeom>
        </p:spPr>
        <p:txBody>
          <a:bodyPr wrap="none" lIns="0" tIns="0" rIns="0" bIns="0"/>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4"/>
        </a:blip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wrap="none" lIns="0" tIns="0" rIns="0" bIns="0" anchor="ctr"/>
          <a:lstStyle/>
          <a:p>
            <a:pPr algn="ctr"/>
            <a:r>
              <a:rPr lang="es-EC"/>
              <a:t>Pulse para editar el formato del texto de título</a:t>
            </a:r>
            <a:endParaRPr/>
          </a:p>
        </p:txBody>
      </p:sp>
      <p:sp>
        <p:nvSpPr>
          <p:cNvPr id="3" name="PlaceHolder 2"/>
          <p:cNvSpPr>
            <a:spLocks noGrp="1"/>
          </p:cNvSpPr>
          <p:nvPr>
            <p:ph type="body"/>
          </p:nvPr>
        </p:nvSpPr>
        <p:spPr>
          <a:xfrm>
            <a:off x="457200" y="1604520"/>
            <a:ext cx="8046360" cy="3976920"/>
          </a:xfrm>
          <a:prstGeom prst="rect">
            <a:avLst/>
          </a:prstGeom>
        </p:spPr>
        <p:txBody>
          <a:bodyPr wrap="none" lIns="0" tIns="0" rIns="0" bIns="0"/>
          <a:lstStyle/>
          <a:p>
            <a:pPr>
              <a:buSzPct val="45000"/>
              <a:buFont typeface="StarSymbol"/>
              <a:buChar char=""/>
            </a:pPr>
            <a:r>
              <a:rPr lang="es-EC"/>
              <a:t>Pulse para editar los formatos del texto del esquema</a:t>
            </a:r>
            <a:endParaRPr/>
          </a:p>
          <a:p>
            <a:pPr lvl="1">
              <a:buSzPct val="75000"/>
              <a:buFont typeface="StarSymbol"/>
              <a:buChar char=""/>
            </a:pPr>
            <a:r>
              <a:rPr lang="es-EC"/>
              <a:t>Segundo nivel del esquema</a:t>
            </a:r>
            <a:endParaRPr/>
          </a:p>
          <a:p>
            <a:pPr lvl="2">
              <a:buSzPct val="45000"/>
              <a:buFont typeface="StarSymbol"/>
              <a:buChar char=""/>
            </a:pPr>
            <a:r>
              <a:rPr lang="es-EC"/>
              <a:t>Tercer nivel del esquema</a:t>
            </a:r>
            <a:endParaRPr/>
          </a:p>
          <a:p>
            <a:pPr lvl="3">
              <a:buSzPct val="75000"/>
              <a:buFont typeface="StarSymbol"/>
              <a:buChar char=""/>
            </a:pPr>
            <a:r>
              <a:rPr lang="es-EC"/>
              <a:t>Cuarto nivel del esquema</a:t>
            </a:r>
            <a:endParaRPr/>
          </a:p>
          <a:p>
            <a:pPr lvl="4">
              <a:buSzPct val="45000"/>
              <a:buFont typeface="StarSymbol"/>
              <a:buChar char=""/>
            </a:pPr>
            <a:r>
              <a:rPr lang="es-EC"/>
              <a:t>Quinto nivel del esquema</a:t>
            </a:r>
            <a:endParaRPr/>
          </a:p>
          <a:p>
            <a:pPr lvl="5">
              <a:buSzPct val="45000"/>
              <a:buFont typeface="StarSymbol"/>
              <a:buChar char=""/>
            </a:pPr>
            <a:r>
              <a:rPr lang="es-EC"/>
              <a:t>Sexto nivel del esquema</a:t>
            </a:r>
            <a:endParaRPr/>
          </a:p>
          <a:p>
            <a:pPr lvl="6">
              <a:buSzPct val="45000"/>
              <a:buFont typeface="StarSymbol"/>
              <a:buChar char=""/>
            </a:pPr>
            <a:r>
              <a:rPr lang="es-EC"/>
              <a:t>Séptimo nivel del esquema</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CustomShape 1"/>
          <p:cNvSpPr/>
          <p:nvPr/>
        </p:nvSpPr>
        <p:spPr>
          <a:xfrm>
            <a:off x="755640" y="188640"/>
            <a:ext cx="7520040" cy="6335640"/>
          </a:xfrm>
          <a:prstGeom prst="rect">
            <a:avLst/>
          </a:prstGeom>
        </p:spPr>
        <p:txBody>
          <a:bodyPr lIns="90000" tIns="45000" rIns="90000" bIns="45000"/>
          <a:lstStyle/>
          <a:p>
            <a:pPr algn="ctr">
              <a:lnSpc>
                <a:spcPct val="100000"/>
              </a:lnSpc>
            </a:pPr>
            <a:r>
              <a:rPr lang="es-EC" sz="2400" b="1" dirty="0">
                <a:solidFill>
                  <a:srgbClr val="000000"/>
                </a:solidFill>
                <a:latin typeface="Times New Roman"/>
              </a:rPr>
              <a:t>UNIVERSIDAD REGIONAL AUTÓNOMA DE LOS ANDES  </a:t>
            </a:r>
            <a:endParaRPr dirty="0"/>
          </a:p>
          <a:p>
            <a:pPr algn="ctr">
              <a:lnSpc>
                <a:spcPct val="100000"/>
              </a:lnSpc>
            </a:pPr>
            <a:r>
              <a:rPr lang="es-EC" sz="2400" b="1" dirty="0">
                <a:solidFill>
                  <a:srgbClr val="000000"/>
                </a:solidFill>
                <a:latin typeface="Times New Roman"/>
              </a:rPr>
              <a:t>“UNIANDES”</a:t>
            </a:r>
            <a:endParaRPr dirty="0"/>
          </a:p>
          <a:p>
            <a:pPr algn="ctr">
              <a:lnSpc>
                <a:spcPct val="100000"/>
              </a:lnSpc>
            </a:pPr>
            <a:endParaRPr dirty="0"/>
          </a:p>
          <a:p>
            <a:pPr algn="ctr">
              <a:lnSpc>
                <a:spcPct val="100000"/>
              </a:lnSpc>
            </a:pPr>
            <a:endParaRPr dirty="0"/>
          </a:p>
          <a:p>
            <a:pPr algn="ctr">
              <a:lnSpc>
                <a:spcPct val="100000"/>
              </a:lnSpc>
            </a:pPr>
            <a:endParaRPr lang="es-EC" sz="2000" b="1" dirty="0" smtClean="0">
              <a:solidFill>
                <a:srgbClr val="000000"/>
              </a:solidFill>
              <a:latin typeface="Times New Roman"/>
            </a:endParaRPr>
          </a:p>
          <a:p>
            <a:pPr algn="ctr">
              <a:lnSpc>
                <a:spcPct val="100000"/>
              </a:lnSpc>
            </a:pPr>
            <a:endParaRPr lang="es-EC" sz="2000" b="1" dirty="0">
              <a:solidFill>
                <a:srgbClr val="000000"/>
              </a:solidFill>
              <a:latin typeface="Times New Roman"/>
            </a:endParaRPr>
          </a:p>
          <a:p>
            <a:pPr algn="ctr">
              <a:lnSpc>
                <a:spcPct val="100000"/>
              </a:lnSpc>
            </a:pPr>
            <a:r>
              <a:rPr lang="es-EC" sz="2000" b="1" dirty="0" smtClean="0">
                <a:solidFill>
                  <a:srgbClr val="000000"/>
                </a:solidFill>
                <a:latin typeface="Times New Roman"/>
              </a:rPr>
              <a:t>FACULTAD </a:t>
            </a:r>
            <a:r>
              <a:rPr lang="es-EC" sz="2000" b="1" dirty="0">
                <a:solidFill>
                  <a:srgbClr val="000000"/>
                </a:solidFill>
                <a:latin typeface="Times New Roman"/>
              </a:rPr>
              <a:t>DE SISTEMAS MERCANTILES </a:t>
            </a:r>
            <a:endParaRPr dirty="0"/>
          </a:p>
          <a:p>
            <a:pPr algn="ctr">
              <a:lnSpc>
                <a:spcPct val="100000"/>
              </a:lnSpc>
            </a:pPr>
            <a:r>
              <a:rPr lang="es-EC" sz="2000" b="1" dirty="0">
                <a:solidFill>
                  <a:srgbClr val="000000"/>
                </a:solidFill>
                <a:latin typeface="Times New Roman"/>
              </a:rPr>
              <a:t>CARRERA DE CONTABILIDAD Y AUDITORÍA </a:t>
            </a:r>
            <a:endParaRPr dirty="0"/>
          </a:p>
          <a:p>
            <a:pPr algn="ctr">
              <a:lnSpc>
                <a:spcPct val="100000"/>
              </a:lnSpc>
            </a:pPr>
            <a:r>
              <a:rPr lang="es-EC" sz="2000" b="1" dirty="0">
                <a:solidFill>
                  <a:srgbClr val="000000"/>
                </a:solidFill>
                <a:latin typeface="Times New Roman"/>
              </a:rPr>
              <a:t>TEMA: “MERCADOS FINANCIEROS” </a:t>
            </a:r>
            <a:endParaRPr dirty="0"/>
          </a:p>
          <a:p>
            <a:pPr algn="ctr">
              <a:lnSpc>
                <a:spcPct val="100000"/>
              </a:lnSpc>
            </a:pPr>
            <a:r>
              <a:rPr lang="es-EC" sz="2000" b="1" dirty="0">
                <a:solidFill>
                  <a:srgbClr val="000000"/>
                </a:solidFill>
                <a:latin typeface="Times New Roman"/>
              </a:rPr>
              <a:t>INTEGRANTES: -  </a:t>
            </a:r>
            <a:endParaRPr dirty="0"/>
          </a:p>
          <a:p>
            <a:pPr algn="ctr">
              <a:lnSpc>
                <a:spcPct val="100000"/>
              </a:lnSpc>
            </a:pPr>
            <a:r>
              <a:rPr lang="es-EC" sz="2000" b="1" dirty="0">
                <a:solidFill>
                  <a:srgbClr val="000000"/>
                </a:solidFill>
                <a:latin typeface="Times New Roman"/>
              </a:rPr>
              <a:t>Mónica Moreno</a:t>
            </a:r>
            <a:endParaRPr dirty="0"/>
          </a:p>
          <a:p>
            <a:pPr algn="ctr">
              <a:lnSpc>
                <a:spcPct val="100000"/>
              </a:lnSpc>
            </a:pPr>
            <a:r>
              <a:rPr lang="es-EC" sz="2000" b="1" dirty="0">
                <a:solidFill>
                  <a:srgbClr val="000000"/>
                </a:solidFill>
                <a:latin typeface="Times New Roman"/>
              </a:rPr>
              <a:t>Evelyn Vallejo</a:t>
            </a:r>
            <a:endParaRPr dirty="0"/>
          </a:p>
          <a:p>
            <a:pPr algn="ctr">
              <a:lnSpc>
                <a:spcPct val="100000"/>
              </a:lnSpc>
            </a:pPr>
            <a:r>
              <a:rPr lang="es-EC" sz="2000" b="1" dirty="0">
                <a:solidFill>
                  <a:srgbClr val="000000"/>
                </a:solidFill>
                <a:latin typeface="Times New Roman"/>
              </a:rPr>
              <a:t>Andrea Monar</a:t>
            </a:r>
            <a:endParaRPr dirty="0"/>
          </a:p>
          <a:p>
            <a:pPr algn="ctr">
              <a:lnSpc>
                <a:spcPct val="100000"/>
              </a:lnSpc>
            </a:pPr>
            <a:r>
              <a:rPr lang="es-EC" sz="2000" b="1" dirty="0">
                <a:solidFill>
                  <a:srgbClr val="000000"/>
                </a:solidFill>
                <a:latin typeface="Times New Roman"/>
              </a:rPr>
              <a:t>Cristhian Endara </a:t>
            </a:r>
            <a:endParaRPr dirty="0"/>
          </a:p>
          <a:p>
            <a:pPr algn="ctr">
              <a:lnSpc>
                <a:spcPct val="100000"/>
              </a:lnSpc>
            </a:pPr>
            <a:r>
              <a:rPr lang="es-EC" sz="2000" b="1" dirty="0">
                <a:solidFill>
                  <a:srgbClr val="000000"/>
                </a:solidFill>
                <a:latin typeface="Times New Roman"/>
              </a:rPr>
              <a:t> ING.  Danny Sandoval </a:t>
            </a:r>
            <a:endParaRPr dirty="0"/>
          </a:p>
          <a:p>
            <a:pPr algn="ctr">
              <a:lnSpc>
                <a:spcPct val="100000"/>
              </a:lnSpc>
            </a:pPr>
            <a:r>
              <a:rPr lang="es-EC" sz="2000" b="1" dirty="0">
                <a:solidFill>
                  <a:srgbClr val="000000"/>
                </a:solidFill>
                <a:latin typeface="Times New Roman"/>
              </a:rPr>
              <a:t>TULCÁN 2012 </a:t>
            </a:r>
            <a:endParaRPr dirty="0"/>
          </a:p>
          <a:p>
            <a:pPr algn="ctr">
              <a:lnSpc>
                <a:spcPct val="100000"/>
              </a:lnSpc>
            </a:pPr>
            <a:endParaRPr dirty="0"/>
          </a:p>
        </p:txBody>
      </p:sp>
      <p:pic>
        <p:nvPicPr>
          <p:cNvPr id="35" name="Picture 2"/>
          <p:cNvPicPr/>
          <p:nvPr/>
        </p:nvPicPr>
        <p:blipFill>
          <a:blip r:embed="rId2"/>
          <a:stretch>
            <a:fillRect/>
          </a:stretch>
        </p:blipFill>
        <p:spPr>
          <a:xfrm>
            <a:off x="3852000" y="1484640"/>
            <a:ext cx="1366920" cy="101052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4">
                                            <p:txEl>
                                              <p:pRg st="0" end="45"/>
                                            </p:txEl>
                                          </p:spTgt>
                                        </p:tgtEl>
                                        <p:attrNameLst>
                                          <p:attrName>style.visibility</p:attrName>
                                        </p:attrNameLst>
                                      </p:cBhvr>
                                      <p:to>
                                        <p:strVal val="visible"/>
                                      </p:to>
                                    </p:set>
                                    <p:animEffect transition="out" filter="circle(in)">
                                      <p:cBhvr additive="repl">
                                        <p:cTn id="7" dur="2000" fill="freeze"/>
                                        <p:tgtEl>
                                          <p:spTgt spid="34">
                                            <p:txEl>
                                              <p:pRg st="0" end="4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out" filter="wipe(down)">
                                      <p:cBhvr additive="repl">
                                        <p:cTn id="12" dur="500" fill="freeze"/>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CustomShape 1"/>
          <p:cNvSpPr/>
          <p:nvPr/>
        </p:nvSpPr>
        <p:spPr>
          <a:xfrm>
            <a:off x="822960" y="365760"/>
            <a:ext cx="7520040" cy="547560"/>
          </a:xfrm>
          <a:prstGeom prst="rect">
            <a:avLst/>
          </a:prstGeom>
        </p:spPr>
        <p:txBody>
          <a:bodyPr lIns="90000" tIns="45000" rIns="90000" bIns="45000" anchor="ctr"/>
          <a:lstStyle/>
          <a:p>
            <a:r>
              <a:rPr lang="es-EC" sz="2800" b="1">
                <a:solidFill>
                  <a:srgbClr val="000000"/>
                </a:solidFill>
                <a:latin typeface="Times New Roman"/>
              </a:rPr>
              <a:t>Otros mercados</a:t>
            </a:r>
            <a:endParaRPr/>
          </a:p>
          <a:p>
            <a:pPr algn="ctr">
              <a:lnSpc>
                <a:spcPct val="100000"/>
              </a:lnSpc>
            </a:pPr>
            <a:endParaRPr/>
          </a:p>
        </p:txBody>
      </p:sp>
      <p:sp>
        <p:nvSpPr>
          <p:cNvPr id="54" name="CustomShape 2"/>
          <p:cNvSpPr/>
          <p:nvPr/>
        </p:nvSpPr>
        <p:spPr>
          <a:xfrm>
            <a:off x="467640" y="1124640"/>
            <a:ext cx="8228520" cy="4524840"/>
          </a:xfrm>
          <a:prstGeom prst="rect">
            <a:avLst/>
          </a:prstGeom>
        </p:spPr>
        <p:txBody>
          <a:bodyPr lIns="90000" tIns="45000" rIns="90000" bIns="45000"/>
          <a:lstStyle/>
          <a:p>
            <a:pPr>
              <a:lnSpc>
                <a:spcPct val="100000"/>
              </a:lnSpc>
            </a:pPr>
            <a:r>
              <a:rPr lang="es-EC" sz="2800" b="1">
                <a:solidFill>
                  <a:srgbClr val="000000"/>
                </a:solidFill>
                <a:latin typeface="Times New Roman"/>
              </a:rPr>
              <a:t>Mercados de derivados.- </a:t>
            </a:r>
            <a:r>
              <a:rPr lang="es-EC" sz="2800">
                <a:solidFill>
                  <a:srgbClr val="000000"/>
                </a:solidFill>
                <a:latin typeface="Times New Roman"/>
              </a:rPr>
              <a:t>que provee instrumentos para el manejo del riesgo financiero .</a:t>
            </a:r>
            <a:endParaRPr/>
          </a:p>
          <a:p>
            <a:pPr>
              <a:lnSpc>
                <a:spcPct val="100000"/>
              </a:lnSpc>
            </a:pPr>
            <a:r>
              <a:rPr lang="es-EC" sz="2800" b="1">
                <a:solidFill>
                  <a:srgbClr val="000000"/>
                </a:solidFill>
                <a:latin typeface="Times New Roman"/>
              </a:rPr>
              <a:t>Mercados de seguros.- </a:t>
            </a:r>
            <a:r>
              <a:rPr lang="es-EC" sz="2800">
                <a:solidFill>
                  <a:srgbClr val="000000"/>
                </a:solidFill>
                <a:latin typeface="Times New Roman"/>
              </a:rPr>
              <a:t>que permite la redistribución de riesgos variados; véase contrato de seguro</a:t>
            </a:r>
            <a:endParaRPr/>
          </a:p>
          <a:p>
            <a:pPr>
              <a:lnSpc>
                <a:spcPct val="100000"/>
              </a:lnSpc>
            </a:pPr>
            <a:r>
              <a:rPr lang="es-EC" sz="2800" b="1">
                <a:solidFill>
                  <a:srgbClr val="000000"/>
                </a:solidFill>
                <a:latin typeface="Times New Roman"/>
              </a:rPr>
              <a:t>Mercado de divisas.- </a:t>
            </a:r>
            <a:r>
              <a:rPr lang="es-EC" sz="2800">
                <a:solidFill>
                  <a:srgbClr val="000000"/>
                </a:solidFill>
                <a:latin typeface="Times New Roman"/>
              </a:rPr>
              <a:t>que permite el intercambio de monedas extranjeras o divisas.</a:t>
            </a: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additive="repl">
                                        <p:cTn id="7" dur="1000" fill="freeze"/>
                                        <p:tgtEl>
                                          <p:spTgt spid="53"/>
                                        </p:tgtEl>
                                      </p:cBhvr>
                                    </p:animEffect>
                                    <p:anim calcmode="lin" valueType="num">
                                      <p:cBhvr additive="repl">
                                        <p:cTn id="8" dur="1000" fill="hold"/>
                                        <p:tgtEl>
                                          <p:spTgt spid="53"/>
                                        </p:tgtEl>
                                        <p:attrNameLst>
                                          <p:attrName>ppt_x</p:attrName>
                                        </p:attrNameLst>
                                      </p:cBhvr>
                                      <p:tavLst>
                                        <p:tav tm="0">
                                          <p:val>
                                            <p:strVal val="#ppt_x"/>
                                          </p:val>
                                        </p:tav>
                                        <p:tav tm="100000">
                                          <p:val>
                                            <p:strVal val="#ppt_x"/>
                                          </p:val>
                                        </p:tav>
                                      </p:tavLst>
                                    </p:anim>
                                    <p:anim calcmode="lin" valueType="num">
                                      <p:cBhvr additive="repl">
                                        <p:cTn id="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4">
                                            <p:txEl>
                                              <p:pRg st="0" end="87"/>
                                            </p:txEl>
                                          </p:spTgt>
                                        </p:tgtEl>
                                        <p:attrNameLst>
                                          <p:attrName>style.visibility</p:attrName>
                                        </p:attrNameLst>
                                      </p:cBhvr>
                                      <p:to>
                                        <p:strVal val="visible"/>
                                      </p:to>
                                    </p:set>
                                    <p:animEffect transition="out" filter="circle(in)">
                                      <p:cBhvr additive="repl">
                                        <p:cTn id="14" dur="2000" fill="freeze"/>
                                        <p:tgtEl>
                                          <p:spTgt spid="54">
                                            <p:txEl>
                                              <p:pRg st="0" end="87"/>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4">
                                            <p:txEl>
                                              <p:pRg st="268" end="268"/>
                                            </p:txEl>
                                          </p:spTgt>
                                        </p:tgtEl>
                                        <p:attrNameLst>
                                          <p:attrName>style.visibility</p:attrName>
                                        </p:attrNameLst>
                                      </p:cBhvr>
                                      <p:to>
                                        <p:strVal val="visible"/>
                                      </p:to>
                                    </p:set>
                                    <p:animEffect transition="out" filter="circle(in)">
                                      <p:cBhvr additive="repl">
                                        <p:cTn id="19" dur="2000" fill="freeze"/>
                                        <p:tgtEl>
                                          <p:spTgt spid="54">
                                            <p:txEl>
                                              <p:pRg st="268" end="268"/>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54">
                                            <p:txEl>
                                              <p:pRg st="268" end="268"/>
                                            </p:txEl>
                                          </p:spTgt>
                                        </p:tgtEl>
                                        <p:attrNameLst>
                                          <p:attrName>style.visibility</p:attrName>
                                        </p:attrNameLst>
                                      </p:cBhvr>
                                      <p:to>
                                        <p:strVal val="visible"/>
                                      </p:to>
                                    </p:set>
                                    <p:animEffect transition="out" filter="circle(in)">
                                      <p:cBhvr additive="repl">
                                        <p:cTn id="24" dur="2000" fill="freeze"/>
                                        <p:tgtEl>
                                          <p:spTgt spid="54">
                                            <p:txEl>
                                              <p:pRg st="268" end="2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CustomShape 1"/>
          <p:cNvSpPr/>
          <p:nvPr/>
        </p:nvSpPr>
        <p:spPr>
          <a:xfrm>
            <a:off x="899592" y="1988840"/>
            <a:ext cx="7520040" cy="2116800"/>
          </a:xfrm>
          <a:prstGeom prst="rect">
            <a:avLst/>
          </a:prstGeom>
        </p:spPr>
        <p:txBody>
          <a:bodyPr lIns="90000" tIns="45000" rIns="90000" bIns="45000" anchor="ctr"/>
          <a:lstStyle/>
          <a:p>
            <a:pPr algn="ctr">
              <a:lnSpc>
                <a:spcPct val="100000"/>
              </a:lnSpc>
            </a:pPr>
            <a:r>
              <a:rPr lang="es-EC" sz="7200" dirty="0">
                <a:solidFill>
                  <a:srgbClr val="000000"/>
                </a:solidFill>
                <a:latin typeface="Times New Roman"/>
              </a:rPr>
              <a:t>Gracias por su atención</a:t>
            </a:r>
            <a:endParaRPr dirty="0"/>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out" filter="wipe(down)">
                                      <p:cBhvr additive="repl">
                                        <p:cTn id="7" dur="500" fill="freeze"/>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ustomShape 1"/>
          <p:cNvSpPr/>
          <p:nvPr/>
        </p:nvSpPr>
        <p:spPr>
          <a:xfrm>
            <a:off x="467640" y="0"/>
            <a:ext cx="8228520" cy="979560"/>
          </a:xfrm>
          <a:prstGeom prst="rect">
            <a:avLst/>
          </a:prstGeom>
        </p:spPr>
        <p:txBody>
          <a:bodyPr lIns="90000" tIns="45000" rIns="90000" bIns="45000" anchor="ctr"/>
          <a:lstStyle/>
          <a:p>
            <a:endParaRPr/>
          </a:p>
          <a:p>
            <a:r>
              <a:rPr lang="es-EC" sz="2800" b="1">
                <a:solidFill>
                  <a:srgbClr val="000000"/>
                </a:solidFill>
                <a:latin typeface="Times New Roman"/>
              </a:rPr>
              <a:t>MERCADOS FINANCIEROS</a:t>
            </a:r>
            <a:endParaRPr/>
          </a:p>
          <a:p>
            <a:pPr>
              <a:lnSpc>
                <a:spcPct val="100000"/>
              </a:lnSpc>
            </a:pPr>
            <a:endParaRPr/>
          </a:p>
        </p:txBody>
      </p:sp>
      <p:sp>
        <p:nvSpPr>
          <p:cNvPr id="37" name="CustomShape 2"/>
          <p:cNvSpPr/>
          <p:nvPr/>
        </p:nvSpPr>
        <p:spPr>
          <a:xfrm>
            <a:off x="395640" y="980640"/>
            <a:ext cx="8228520" cy="4524840"/>
          </a:xfrm>
          <a:prstGeom prst="rect">
            <a:avLst/>
          </a:prstGeom>
        </p:spPr>
        <p:txBody>
          <a:bodyPr lIns="90000" tIns="45000" rIns="90000" bIns="45000"/>
          <a:lstStyle/>
          <a:p>
            <a:pPr algn="just">
              <a:lnSpc>
                <a:spcPct val="100000"/>
              </a:lnSpc>
            </a:pPr>
            <a:r>
              <a:rPr lang="es-EC" sz="2000">
                <a:solidFill>
                  <a:srgbClr val="000000"/>
                </a:solidFill>
                <a:latin typeface="Times New Roman"/>
              </a:rPr>
              <a:t>El Mercado Financiero es el lugar, mecanismo o sistema en el cual se compran y venden cualquier activo financiero.</a:t>
            </a:r>
            <a:endParaRPr/>
          </a:p>
          <a:p>
            <a:pPr algn="just">
              <a:lnSpc>
                <a:spcPct val="100000"/>
              </a:lnSpc>
            </a:pPr>
            <a:r>
              <a:rPr lang="es-EC" sz="2000">
                <a:solidFill>
                  <a:srgbClr val="000000"/>
                </a:solidFill>
                <a:latin typeface="Times New Roman"/>
              </a:rPr>
              <a:t>Los mercados financieros pueden funcionar sin contacto físico, a través de teléfono, fax, ordenador. También hay mercados financieros que si tienen contacto físico.</a:t>
            </a:r>
            <a:endParaRPr/>
          </a:p>
          <a:p>
            <a:pPr algn="just">
              <a:lnSpc>
                <a:spcPct val="100000"/>
              </a:lnSpc>
            </a:pPr>
            <a:r>
              <a:rPr lang="es-EC" sz="2000">
                <a:solidFill>
                  <a:srgbClr val="000000"/>
                </a:solidFill>
                <a:latin typeface="Times New Roman"/>
              </a:rPr>
              <a:t>En economía, un mercado financiero es un espacio (no se exige que sea un espacio físico concreto) en el que se realizan los intercambios de instrumentos financieros y se definen sus precios. En general, cualquier mercado de materias primas podría ser considerado como un mercado financiero si el propósito del comprador no es el consumo inmediato del producto, sino el retraso del consumo en el tiempo.</a:t>
            </a:r>
            <a:endParaRPr/>
          </a:p>
          <a:p>
            <a:pPr algn="just">
              <a:lnSpc>
                <a:spcPct val="100000"/>
              </a:lnSpc>
            </a:pPr>
            <a:r>
              <a:rPr lang="es-EC" sz="2000">
                <a:solidFill>
                  <a:srgbClr val="000000"/>
                </a:solidFill>
                <a:latin typeface="Times New Roman"/>
              </a:rPr>
              <a:t>Los mercados financieros están afectados por las fuerzas de oferta y demanda. </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additive="repl">
                                        <p:cTn id="7" dur="1000" fill="freeze"/>
                                        <p:tgtEl>
                                          <p:spTgt spid="36"/>
                                        </p:tgtEl>
                                      </p:cBhvr>
                                    </p:animEffect>
                                    <p:anim calcmode="lin" valueType="num">
                                      <p:cBhvr additive="repl">
                                        <p:cTn id="8" dur="1000" fill="hold"/>
                                        <p:tgtEl>
                                          <p:spTgt spid="36"/>
                                        </p:tgtEl>
                                        <p:attrNameLst>
                                          <p:attrName>ppt_x</p:attrName>
                                        </p:attrNameLst>
                                      </p:cBhvr>
                                      <p:tavLst>
                                        <p:tav tm="0">
                                          <p:val>
                                            <p:strVal val="#ppt_x"/>
                                          </p:val>
                                        </p:tav>
                                        <p:tav tm="100000">
                                          <p:val>
                                            <p:strVal val="#ppt_x"/>
                                          </p:val>
                                        </p:tav>
                                      </p:tavLst>
                                    </p:anim>
                                    <p:anim calcmode="lin" valueType="num">
                                      <p:cBhvr additive="repl">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fill="hold" nodeType="clickEffect">
                                  <p:stCondLst>
                                    <p:cond delay="0"/>
                                  </p:stCondLst>
                                  <p:childTnLst>
                                    <p:set>
                                      <p:cBhvr>
                                        <p:cTn id="13" dur="1" fill="hold">
                                          <p:stCondLst>
                                            <p:cond delay="0"/>
                                          </p:stCondLst>
                                        </p:cTn>
                                        <p:tgtEl>
                                          <p:spTgt spid="37">
                                            <p:txEl>
                                              <p:pRg st="0" end="115"/>
                                            </p:txEl>
                                          </p:spTgt>
                                        </p:tgtEl>
                                        <p:attrNameLst>
                                          <p:attrName>style.visibility</p:attrName>
                                        </p:attrNameLst>
                                      </p:cBhvr>
                                      <p:to>
                                        <p:strVal val="visible"/>
                                      </p:to>
                                    </p:set>
                                    <p:animEffect transition="in" filter="fade">
                                      <p:cBhvr additive="repl">
                                        <p:cTn id="14" dur="500" fill="freeze"/>
                                        <p:tgtEl>
                                          <p:spTgt spid="37">
                                            <p:txEl>
                                              <p:pRg st="0" end="11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fill="hold" nodeType="clickEffect">
                                  <p:stCondLst>
                                    <p:cond delay="0"/>
                                  </p:stCondLst>
                                  <p:childTnLst>
                                    <p:set>
                                      <p:cBhvr>
                                        <p:cTn id="18" dur="1" fill="hold">
                                          <p:stCondLst>
                                            <p:cond delay="0"/>
                                          </p:stCondLst>
                                        </p:cTn>
                                        <p:tgtEl>
                                          <p:spTgt spid="37">
                                            <p:txEl>
                                              <p:pRg st="762" end="762"/>
                                            </p:txEl>
                                          </p:spTgt>
                                        </p:tgtEl>
                                        <p:attrNameLst>
                                          <p:attrName>style.visibility</p:attrName>
                                        </p:attrNameLst>
                                      </p:cBhvr>
                                      <p:to>
                                        <p:strVal val="visible"/>
                                      </p:to>
                                    </p:set>
                                    <p:animEffect transition="in" filter="fade">
                                      <p:cBhvr additive="repl">
                                        <p:cTn id="19" dur="500" fill="freeze"/>
                                        <p:tgtEl>
                                          <p:spTgt spid="37">
                                            <p:txEl>
                                              <p:pRg st="762" end="76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fill="hold" nodeType="clickEffect">
                                  <p:stCondLst>
                                    <p:cond delay="0"/>
                                  </p:stCondLst>
                                  <p:childTnLst>
                                    <p:set>
                                      <p:cBhvr>
                                        <p:cTn id="23" dur="1" fill="hold">
                                          <p:stCondLst>
                                            <p:cond delay="0"/>
                                          </p:stCondLst>
                                        </p:cTn>
                                        <p:tgtEl>
                                          <p:spTgt spid="37">
                                            <p:txEl>
                                              <p:pRg st="762" end="762"/>
                                            </p:txEl>
                                          </p:spTgt>
                                        </p:tgtEl>
                                        <p:attrNameLst>
                                          <p:attrName>style.visibility</p:attrName>
                                        </p:attrNameLst>
                                      </p:cBhvr>
                                      <p:to>
                                        <p:strVal val="visible"/>
                                      </p:to>
                                    </p:set>
                                    <p:animEffect transition="in" filter="fade">
                                      <p:cBhvr additive="repl">
                                        <p:cTn id="24" dur="500" fill="freeze"/>
                                        <p:tgtEl>
                                          <p:spTgt spid="37">
                                            <p:txEl>
                                              <p:pRg st="762" end="76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fill="hold" nodeType="clickEffect">
                                  <p:stCondLst>
                                    <p:cond delay="0"/>
                                  </p:stCondLst>
                                  <p:childTnLst>
                                    <p:set>
                                      <p:cBhvr>
                                        <p:cTn id="28" dur="1" fill="hold">
                                          <p:stCondLst>
                                            <p:cond delay="0"/>
                                          </p:stCondLst>
                                        </p:cTn>
                                        <p:tgtEl>
                                          <p:spTgt spid="37">
                                            <p:txEl>
                                              <p:pRg st="762" end="762"/>
                                            </p:txEl>
                                          </p:spTgt>
                                        </p:tgtEl>
                                        <p:attrNameLst>
                                          <p:attrName>style.visibility</p:attrName>
                                        </p:attrNameLst>
                                      </p:cBhvr>
                                      <p:to>
                                        <p:strVal val="visible"/>
                                      </p:to>
                                    </p:set>
                                    <p:animEffect transition="in" filter="fade">
                                      <p:cBhvr additive="repl">
                                        <p:cTn id="29" dur="500" fill="freeze"/>
                                        <p:tgtEl>
                                          <p:spTgt spid="37">
                                            <p:txEl>
                                              <p:pRg st="762" end="7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CustomShape 1"/>
          <p:cNvSpPr/>
          <p:nvPr/>
        </p:nvSpPr>
        <p:spPr>
          <a:xfrm>
            <a:off x="822960" y="260640"/>
            <a:ext cx="7520040" cy="652680"/>
          </a:xfrm>
          <a:prstGeom prst="rect">
            <a:avLst/>
          </a:prstGeom>
        </p:spPr>
        <p:txBody>
          <a:bodyPr lIns="90000" tIns="45000" rIns="90000" bIns="45000" anchor="ctr"/>
          <a:lstStyle/>
          <a:p>
            <a:endParaRPr/>
          </a:p>
          <a:p>
            <a:r>
              <a:rPr lang="es-EC" sz="2800" b="1">
                <a:solidFill>
                  <a:srgbClr val="000000"/>
                </a:solidFill>
                <a:latin typeface="Times New Roman"/>
              </a:rPr>
              <a:t>FUNCIONES:</a:t>
            </a:r>
            <a:endParaRPr/>
          </a:p>
          <a:p>
            <a:pPr algn="ctr">
              <a:lnSpc>
                <a:spcPct val="100000"/>
              </a:lnSpc>
            </a:pPr>
            <a:endParaRPr/>
          </a:p>
        </p:txBody>
      </p:sp>
      <p:sp>
        <p:nvSpPr>
          <p:cNvPr id="39" name="CustomShape 2"/>
          <p:cNvSpPr/>
          <p:nvPr/>
        </p:nvSpPr>
        <p:spPr>
          <a:xfrm>
            <a:off x="467640" y="1124640"/>
            <a:ext cx="8228520" cy="4524840"/>
          </a:xfrm>
          <a:prstGeom prst="rect">
            <a:avLst/>
          </a:prstGeom>
        </p:spPr>
        <p:txBody>
          <a:bodyPr lIns="90000" tIns="45000" rIns="90000" bIns="45000"/>
          <a:lstStyle/>
          <a:p>
            <a:pPr>
              <a:lnSpc>
                <a:spcPct val="100000"/>
              </a:lnSpc>
            </a:pPr>
            <a:r>
              <a:rPr lang="es-EC" sz="2000">
                <a:solidFill>
                  <a:srgbClr val="000000"/>
                </a:solidFill>
                <a:latin typeface="Times New Roman"/>
              </a:rPr>
              <a:t>Las funciones que se desarrollan a través de los mercados financieros son las siguientes:</a:t>
            </a:r>
            <a:endParaRPr/>
          </a:p>
          <a:p>
            <a:pPr>
              <a:lnSpc>
                <a:spcPct val="100000"/>
              </a:lnSpc>
            </a:pPr>
            <a:r>
              <a:rPr lang="es-EC" sz="2000">
                <a:solidFill>
                  <a:srgbClr val="000000"/>
                </a:solidFill>
                <a:latin typeface="Times New Roman"/>
              </a:rPr>
              <a:t>Facilitar la puesta en contacto de los demandantes de fondos con los oferentes de fondos, es decir, poner en contacto a los agentes que intervienen en los mercados financieros.</a:t>
            </a:r>
            <a:endParaRPr/>
          </a:p>
          <a:p>
            <a:pPr>
              <a:lnSpc>
                <a:spcPct val="100000"/>
              </a:lnSpc>
            </a:pPr>
            <a:r>
              <a:rPr lang="es-EC" sz="2000">
                <a:solidFill>
                  <a:srgbClr val="000000"/>
                </a:solidFill>
                <a:latin typeface="Times New Roman"/>
              </a:rPr>
              <a:t>Fijar los precios de los productos financieros en función de su oferta y su demanda.</a:t>
            </a:r>
            <a:endParaRPr/>
          </a:p>
          <a:p>
            <a:pPr>
              <a:lnSpc>
                <a:spcPct val="100000"/>
              </a:lnSpc>
            </a:pPr>
            <a:r>
              <a:rPr lang="es-EC" sz="2000">
                <a:solidFill>
                  <a:srgbClr val="000000"/>
                </a:solidFill>
                <a:latin typeface="Times New Roman"/>
              </a:rPr>
              <a:t>Reducir los costes de intermediación, lo que permite una mayor circulación de los productos.</a:t>
            </a:r>
            <a:endParaRPr/>
          </a:p>
          <a:p>
            <a:pPr>
              <a:lnSpc>
                <a:spcPct val="100000"/>
              </a:lnSpc>
            </a:pPr>
            <a:r>
              <a:rPr lang="es-EC" sz="2000">
                <a:solidFill>
                  <a:srgbClr val="000000"/>
                </a:solidFill>
                <a:latin typeface="Times New Roman"/>
              </a:rPr>
              <a:t>Administrar los flujos de liquidez de productos o mercado dado a otro.</a:t>
            </a:r>
            <a:endParaRPr/>
          </a:p>
          <a:p>
            <a:pPr>
              <a:lnSpc>
                <a:spcPct val="100000"/>
              </a:lnSpc>
            </a:pPr>
            <a:r>
              <a:rPr lang="es-EC" sz="2000">
                <a:solidFill>
                  <a:srgbClr val="000000"/>
                </a:solidFill>
                <a:latin typeface="Times New Roman"/>
              </a:rPr>
              <a:t>Dotar de liquidez a los activos financieros.</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additive="repl">
                                        <p:cTn id="7" dur="1000" fill="freeze"/>
                                        <p:tgtEl>
                                          <p:spTgt spid="38"/>
                                        </p:tgtEl>
                                      </p:cBhvr>
                                    </p:animEffect>
                                    <p:anim calcmode="lin" valueType="num">
                                      <p:cBhvr additive="repl">
                                        <p:cTn id="8" dur="1000" fill="hold"/>
                                        <p:tgtEl>
                                          <p:spTgt spid="38"/>
                                        </p:tgtEl>
                                        <p:attrNameLst>
                                          <p:attrName>ppt_x</p:attrName>
                                        </p:attrNameLst>
                                      </p:cBhvr>
                                      <p:tavLst>
                                        <p:tav tm="0">
                                          <p:val>
                                            <p:strVal val="#ppt_x"/>
                                          </p:val>
                                        </p:tav>
                                        <p:tav tm="100000">
                                          <p:val>
                                            <p:strVal val="#ppt_x"/>
                                          </p:val>
                                        </p:tav>
                                      </p:tavLst>
                                    </p:anim>
                                    <p:anim calcmode="lin" valueType="num">
                                      <p:cBhvr additive="repl">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fill="hold" nodeType="clickEffect">
                                  <p:stCondLst>
                                    <p:cond delay="0"/>
                                  </p:stCondLst>
                                  <p:childTnLst>
                                    <p:set>
                                      <p:cBhvr>
                                        <p:cTn id="13" dur="1" fill="hold">
                                          <p:stCondLst>
                                            <p:cond delay="0"/>
                                          </p:stCondLst>
                                        </p:cTn>
                                        <p:tgtEl>
                                          <p:spTgt spid="39">
                                            <p:txEl>
                                              <p:pRg st="0" end="90"/>
                                            </p:txEl>
                                          </p:spTgt>
                                        </p:tgtEl>
                                        <p:attrNameLst>
                                          <p:attrName>style.visibility</p:attrName>
                                        </p:attrNameLst>
                                      </p:cBhvr>
                                      <p:to>
                                        <p:strVal val="visible"/>
                                      </p:to>
                                    </p:set>
                                    <p:animEffect transition="in" filter="fade">
                                      <p:cBhvr additive="repl">
                                        <p:cTn id="14" dur="500" fill="freeze"/>
                                        <p:tgtEl>
                                          <p:spTgt spid="39">
                                            <p:txEl>
                                              <p:pRg st="0" end="9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fill="hold" nodeType="clickEffect">
                                  <p:stCondLst>
                                    <p:cond delay="0"/>
                                  </p:stCondLst>
                                  <p:childTnLst>
                                    <p:set>
                                      <p:cBhvr>
                                        <p:cTn id="18"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19" dur="500" fill="freeze"/>
                                        <p:tgtEl>
                                          <p:spTgt spid="39">
                                            <p:txEl>
                                              <p:pRg st="561" end="56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fill="hold" nodeType="clickEffect">
                                  <p:stCondLst>
                                    <p:cond delay="0"/>
                                  </p:stCondLst>
                                  <p:childTnLst>
                                    <p:set>
                                      <p:cBhvr>
                                        <p:cTn id="23"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24" dur="500" fill="freeze"/>
                                        <p:tgtEl>
                                          <p:spTgt spid="39">
                                            <p:txEl>
                                              <p:pRg st="561" end="56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fill="hold" nodeType="clickEffect">
                                  <p:stCondLst>
                                    <p:cond delay="0"/>
                                  </p:stCondLst>
                                  <p:childTnLst>
                                    <p:set>
                                      <p:cBhvr>
                                        <p:cTn id="28"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29" dur="500" fill="freeze"/>
                                        <p:tgtEl>
                                          <p:spTgt spid="39">
                                            <p:txEl>
                                              <p:pRg st="561" end="56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fill="hold" nodeType="clickEffect">
                                  <p:stCondLst>
                                    <p:cond delay="0"/>
                                  </p:stCondLst>
                                  <p:childTnLst>
                                    <p:set>
                                      <p:cBhvr>
                                        <p:cTn id="33"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34" dur="500" fill="freeze"/>
                                        <p:tgtEl>
                                          <p:spTgt spid="39">
                                            <p:txEl>
                                              <p:pRg st="561" end="56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fill="hold" nodeType="clickEffect">
                                  <p:stCondLst>
                                    <p:cond delay="0"/>
                                  </p:stCondLst>
                                  <p:childTnLst>
                                    <p:set>
                                      <p:cBhvr>
                                        <p:cTn id="38"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39" dur="500" fill="freeze"/>
                                        <p:tgtEl>
                                          <p:spTgt spid="39">
                                            <p:txEl>
                                              <p:pRg st="561" end="5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ustomShape 1"/>
          <p:cNvSpPr/>
          <p:nvPr/>
        </p:nvSpPr>
        <p:spPr>
          <a:xfrm>
            <a:off x="395640" y="188640"/>
            <a:ext cx="8228520" cy="934920"/>
          </a:xfrm>
          <a:prstGeom prst="rect">
            <a:avLst/>
          </a:prstGeom>
        </p:spPr>
        <p:txBody>
          <a:bodyPr lIns="90000" tIns="45000" rIns="90000" bIns="45000" anchor="ctr"/>
          <a:lstStyle/>
          <a:p>
            <a:pPr algn="ctr">
              <a:lnSpc>
                <a:spcPct val="100000"/>
              </a:lnSpc>
            </a:pPr>
            <a:r>
              <a:rPr lang="es-EC" sz="2800" b="1">
                <a:solidFill>
                  <a:srgbClr val="000000"/>
                </a:solidFill>
                <a:latin typeface="Times New Roman"/>
              </a:rPr>
              <a:t>CARACTERÍSTICAS:</a:t>
            </a:r>
            <a:endParaRPr/>
          </a:p>
        </p:txBody>
      </p:sp>
      <p:sp>
        <p:nvSpPr>
          <p:cNvPr id="41" name="CustomShape 2"/>
          <p:cNvSpPr/>
          <p:nvPr/>
        </p:nvSpPr>
        <p:spPr>
          <a:xfrm>
            <a:off x="395640" y="1052640"/>
            <a:ext cx="8300520" cy="4607280"/>
          </a:xfrm>
          <a:prstGeom prst="rect">
            <a:avLst/>
          </a:prstGeom>
        </p:spPr>
        <p:txBody>
          <a:bodyPr lIns="90000" tIns="45000" rIns="90000" bIns="45000"/>
          <a:lstStyle/>
          <a:p>
            <a:pPr>
              <a:lnSpc>
                <a:spcPct val="100000"/>
              </a:lnSpc>
            </a:pPr>
            <a:r>
              <a:rPr lang="es-EC" sz="2400" b="1">
                <a:solidFill>
                  <a:srgbClr val="000000"/>
                </a:solidFill>
                <a:latin typeface="Times New Roman"/>
              </a:rPr>
              <a:t>Amplitud: </a:t>
            </a:r>
            <a:r>
              <a:rPr lang="es-EC" sz="2400">
                <a:solidFill>
                  <a:srgbClr val="000000"/>
                </a:solidFill>
                <a:latin typeface="Times New Roman"/>
              </a:rPr>
              <a:t>Se habla de amplitud para hacer referencia al volumen de activos financieros negociados en un mercado.</a:t>
            </a:r>
            <a:endParaRPr/>
          </a:p>
          <a:p>
            <a:pPr>
              <a:lnSpc>
                <a:spcPct val="100000"/>
              </a:lnSpc>
            </a:pPr>
            <a:r>
              <a:rPr lang="es-EC" sz="2400" b="1">
                <a:solidFill>
                  <a:srgbClr val="000000"/>
                </a:solidFill>
                <a:latin typeface="Times New Roman"/>
              </a:rPr>
              <a:t>Profundidad: </a:t>
            </a:r>
            <a:r>
              <a:rPr lang="es-EC" sz="2400">
                <a:solidFill>
                  <a:srgbClr val="000000"/>
                </a:solidFill>
                <a:latin typeface="Times New Roman"/>
              </a:rPr>
              <a:t>Hace referencia al número de órdenes de compra y de venta existentes para cada tipo de activo financiero.</a:t>
            </a:r>
            <a:endParaRPr/>
          </a:p>
          <a:p>
            <a:pPr>
              <a:lnSpc>
                <a:spcPct val="100000"/>
              </a:lnSpc>
            </a:pPr>
            <a:r>
              <a:rPr lang="es-EC" sz="2400" b="1">
                <a:solidFill>
                  <a:srgbClr val="000000"/>
                </a:solidFill>
                <a:latin typeface="Times New Roman"/>
              </a:rPr>
              <a:t>Transparencia: </a:t>
            </a:r>
            <a:r>
              <a:rPr lang="es-EC" sz="2400">
                <a:solidFill>
                  <a:srgbClr val="000000"/>
                </a:solidFill>
                <a:latin typeface="Times New Roman"/>
              </a:rPr>
              <a:t>Hace referencia a la facilidad con la que los inversores pueden acceder a información relevante para la toma de decisiones. </a:t>
            </a:r>
            <a:endParaRPr/>
          </a:p>
          <a:p>
            <a:pPr>
              <a:lnSpc>
                <a:spcPct val="100000"/>
              </a:lnSpc>
            </a:pPr>
            <a:r>
              <a:rPr lang="es-EC" sz="2400" b="1">
                <a:solidFill>
                  <a:srgbClr val="000000"/>
                </a:solidFill>
                <a:latin typeface="Times New Roman"/>
              </a:rPr>
              <a:t>Libertad: </a:t>
            </a:r>
            <a:r>
              <a:rPr lang="es-EC" sz="2400">
                <a:solidFill>
                  <a:srgbClr val="000000"/>
                </a:solidFill>
                <a:latin typeface="Times New Roman"/>
              </a:rPr>
              <a:t>En el contexto de un mercado financiero la libertad significa que no existe ningún tipo de intervención por parte de las autoridades monetarias o económicas que pudiera influir sobre el proceso de formación de precios. </a:t>
            </a:r>
            <a:endParaRPr/>
          </a:p>
          <a:p>
            <a:pPr>
              <a:lnSpc>
                <a:spcPct val="100000"/>
              </a:lnSpc>
            </a:pPr>
            <a:r>
              <a:rPr lang="es-EC" sz="2400" b="1">
                <a:solidFill>
                  <a:srgbClr val="000000"/>
                </a:solidFill>
                <a:latin typeface="Times New Roman"/>
              </a:rPr>
              <a:t>Flexibilidad: </a:t>
            </a:r>
            <a:r>
              <a:rPr lang="es-EC" sz="2400">
                <a:solidFill>
                  <a:srgbClr val="000000"/>
                </a:solidFill>
                <a:latin typeface="Times New Roman"/>
              </a:rPr>
              <a:t>La flexibilidad hace referencia a la rapidez con la que los agentes económicos (compradores y vendedores de títulos) reaccionan ante cambios en las condiciones del mercado. </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out" filter="wipe(down)">
                                      <p:cBhvr additive="repl">
                                        <p:cTn id="7" dur="500" fill="freeze"/>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fill="hold" nodeType="clickEffect">
                                  <p:stCondLst>
                                    <p:cond delay="0"/>
                                  </p:stCondLst>
                                  <p:childTnLst>
                                    <p:set>
                                      <p:cBhvr>
                                        <p:cTn id="11" dur="1" fill="hold">
                                          <p:stCondLst>
                                            <p:cond delay="0"/>
                                          </p:stCondLst>
                                        </p:cTn>
                                        <p:tgtEl>
                                          <p:spTgt spid="41">
                                            <p:txEl>
                                              <p:pRg st="0" end="113"/>
                                            </p:txEl>
                                          </p:spTgt>
                                        </p:tgtEl>
                                        <p:attrNameLst>
                                          <p:attrName>style.visibility</p:attrName>
                                        </p:attrNameLst>
                                      </p:cBhvr>
                                      <p:to>
                                        <p:strVal val="visible"/>
                                      </p:to>
                                    </p:set>
                                    <p:animEffect transition="in" filter="fade">
                                      <p:cBhvr additive="repl">
                                        <p:cTn id="12" dur="1000" fill="freeze"/>
                                        <p:tgtEl>
                                          <p:spTgt spid="41">
                                            <p:txEl>
                                              <p:pRg st="0" end="113"/>
                                            </p:txEl>
                                          </p:spTgt>
                                        </p:tgtEl>
                                      </p:cBhvr>
                                    </p:animEffect>
                                    <p:anim calcmode="lin" valueType="num">
                                      <p:cBhvr additive="repl">
                                        <p:cTn id="13" dur="1000" fill="hold"/>
                                        <p:tgtEl>
                                          <p:spTgt spid="41">
                                            <p:txEl>
                                              <p:pRg st="0" end="113"/>
                                            </p:txEl>
                                          </p:spTgt>
                                        </p:tgtEl>
                                        <p:attrNameLst>
                                          <p:attrName>ppt_x</p:attrName>
                                        </p:attrNameLst>
                                      </p:cBhvr>
                                      <p:tavLst>
                                        <p:tav tm="0">
                                          <p:val>
                                            <p:strVal val="#ppt_x"/>
                                          </p:val>
                                        </p:tav>
                                        <p:tav tm="100000">
                                          <p:val>
                                            <p:strVal val="#ppt_x"/>
                                          </p:val>
                                        </p:tav>
                                      </p:tavLst>
                                    </p:anim>
                                    <p:anim calcmode="lin" valueType="num">
                                      <p:cBhvr additive="repl">
                                        <p:cTn id="14" dur="1000" fill="hold"/>
                                        <p:tgtEl>
                                          <p:spTgt spid="41">
                                            <p:txEl>
                                              <p:pRg st="0" end="11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fill="hold" nodeType="clickEffect">
                                  <p:stCondLst>
                                    <p:cond delay="0"/>
                                  </p:stCondLst>
                                  <p:childTnLst>
                                    <p:set>
                                      <p:cBhvr>
                                        <p:cTn id="18"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19" dur="1000" fill="freeze"/>
                                        <p:tgtEl>
                                          <p:spTgt spid="41">
                                            <p:txEl>
                                              <p:pRg st="790" end="790"/>
                                            </p:txEl>
                                          </p:spTgt>
                                        </p:tgtEl>
                                      </p:cBhvr>
                                    </p:animEffect>
                                    <p:anim calcmode="lin" valueType="num">
                                      <p:cBhvr additive="repl">
                                        <p:cTn id="20"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21"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fill="hold" nodeType="clickEffect">
                                  <p:stCondLst>
                                    <p:cond delay="0"/>
                                  </p:stCondLst>
                                  <p:childTnLst>
                                    <p:set>
                                      <p:cBhvr>
                                        <p:cTn id="25"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26" dur="1000" fill="freeze"/>
                                        <p:tgtEl>
                                          <p:spTgt spid="41">
                                            <p:txEl>
                                              <p:pRg st="790" end="790"/>
                                            </p:txEl>
                                          </p:spTgt>
                                        </p:tgtEl>
                                      </p:cBhvr>
                                    </p:animEffect>
                                    <p:anim calcmode="lin" valueType="num">
                                      <p:cBhvr additive="repl">
                                        <p:cTn id="27"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28"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fill="hold" nodeType="clickEffect">
                                  <p:stCondLst>
                                    <p:cond delay="0"/>
                                  </p:stCondLst>
                                  <p:childTnLst>
                                    <p:set>
                                      <p:cBhvr>
                                        <p:cTn id="32"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33" dur="1000" fill="freeze"/>
                                        <p:tgtEl>
                                          <p:spTgt spid="41">
                                            <p:txEl>
                                              <p:pRg st="790" end="790"/>
                                            </p:txEl>
                                          </p:spTgt>
                                        </p:tgtEl>
                                      </p:cBhvr>
                                    </p:animEffect>
                                    <p:anim calcmode="lin" valueType="num">
                                      <p:cBhvr additive="repl">
                                        <p:cTn id="34"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35"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fill="hold" nodeType="clickEffect">
                                  <p:stCondLst>
                                    <p:cond delay="0"/>
                                  </p:stCondLst>
                                  <p:childTnLst>
                                    <p:set>
                                      <p:cBhvr>
                                        <p:cTn id="39"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40" dur="1000" fill="freeze"/>
                                        <p:tgtEl>
                                          <p:spTgt spid="41">
                                            <p:txEl>
                                              <p:pRg st="790" end="790"/>
                                            </p:txEl>
                                          </p:spTgt>
                                        </p:tgtEl>
                                      </p:cBhvr>
                                    </p:animEffect>
                                    <p:anim calcmode="lin" valueType="num">
                                      <p:cBhvr additive="repl">
                                        <p:cTn id="41"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42"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CustomShape 1"/>
          <p:cNvSpPr/>
          <p:nvPr/>
        </p:nvSpPr>
        <p:spPr>
          <a:xfrm>
            <a:off x="822960" y="188640"/>
            <a:ext cx="7520040" cy="724680"/>
          </a:xfrm>
          <a:prstGeom prst="rect">
            <a:avLst/>
          </a:prstGeom>
        </p:spPr>
        <p:txBody>
          <a:bodyPr lIns="90000" tIns="45000" rIns="90000" bIns="45000" anchor="ctr"/>
          <a:lstStyle/>
          <a:p>
            <a:r>
              <a:rPr lang="es-EC" sz="2800" b="1">
                <a:solidFill>
                  <a:srgbClr val="000000"/>
                </a:solidFill>
                <a:latin typeface="Times New Roman"/>
              </a:rPr>
              <a:t>Tipos de mercados financieros.</a:t>
            </a:r>
            <a:endParaRPr/>
          </a:p>
          <a:p>
            <a:pPr algn="ctr">
              <a:lnSpc>
                <a:spcPct val="100000"/>
              </a:lnSpc>
            </a:pPr>
            <a:endParaRPr/>
          </a:p>
        </p:txBody>
      </p:sp>
      <p:sp>
        <p:nvSpPr>
          <p:cNvPr id="43" name="CustomShape 2"/>
          <p:cNvSpPr/>
          <p:nvPr/>
        </p:nvSpPr>
        <p:spPr>
          <a:xfrm>
            <a:off x="467640" y="1196640"/>
            <a:ext cx="8228520" cy="3455280"/>
          </a:xfrm>
          <a:prstGeom prst="rect">
            <a:avLst/>
          </a:prstGeom>
        </p:spPr>
        <p:txBody>
          <a:bodyPr lIns="90000" tIns="45000" rIns="90000" bIns="45000"/>
          <a:lstStyle/>
          <a:p>
            <a:pPr>
              <a:lnSpc>
                <a:spcPct val="100000"/>
              </a:lnSpc>
            </a:pPr>
            <a:r>
              <a:rPr lang="es-EC" sz="2800">
                <a:solidFill>
                  <a:srgbClr val="000000"/>
                </a:solidFill>
                <a:latin typeface="Times New Roman"/>
              </a:rPr>
              <a:t>Existen cuatro tipos de mercados financieros y son :</a:t>
            </a:r>
            <a:endParaRPr/>
          </a:p>
          <a:p>
            <a:pPr>
              <a:lnSpc>
                <a:spcPct val="100000"/>
              </a:lnSpc>
            </a:pPr>
            <a:r>
              <a:rPr lang="es-EC" sz="2800">
                <a:solidFill>
                  <a:srgbClr val="000000"/>
                </a:solidFill>
                <a:latin typeface="Times New Roman"/>
              </a:rPr>
              <a:t>Por los activos transmitidos</a:t>
            </a:r>
            <a:endParaRPr/>
          </a:p>
          <a:p>
            <a:pPr>
              <a:lnSpc>
                <a:spcPct val="100000"/>
              </a:lnSpc>
            </a:pPr>
            <a:r>
              <a:rPr lang="es-EC" sz="2800">
                <a:solidFill>
                  <a:srgbClr val="000000"/>
                </a:solidFill>
                <a:latin typeface="Times New Roman"/>
              </a:rPr>
              <a:t>Según la perspectiva geográfica</a:t>
            </a:r>
            <a:endParaRPr/>
          </a:p>
          <a:p>
            <a:pPr>
              <a:lnSpc>
                <a:spcPct val="100000"/>
              </a:lnSpc>
            </a:pPr>
            <a:r>
              <a:rPr lang="es-EC" sz="2800">
                <a:solidFill>
                  <a:srgbClr val="000000"/>
                </a:solidFill>
                <a:latin typeface="Times New Roman"/>
              </a:rPr>
              <a:t>Según la fase de negociación de los activos financieros</a:t>
            </a:r>
            <a:endParaRPr/>
          </a:p>
          <a:p>
            <a:pPr>
              <a:lnSpc>
                <a:spcPct val="100000"/>
              </a:lnSpc>
            </a:pPr>
            <a:r>
              <a:rPr lang="es-EC" sz="2800">
                <a:solidFill>
                  <a:srgbClr val="000000"/>
                </a:solidFill>
                <a:latin typeface="Times New Roman"/>
              </a:rPr>
              <a:t>Según el tipo de activo negociado</a:t>
            </a:r>
            <a:endParaRPr/>
          </a:p>
          <a:p>
            <a:pPr>
              <a:lnSpc>
                <a:spcPct val="100000"/>
              </a:lnSpc>
            </a:pPr>
            <a:r>
              <a:rPr lang="es-EC" sz="2800">
                <a:solidFill>
                  <a:srgbClr val="000000"/>
                </a:solidFill>
                <a:latin typeface="Times New Roman"/>
              </a:rPr>
              <a:t>Otros mercados</a:t>
            </a: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out" filter="circle(in)">
                                      <p:cBhvr additive="repl">
                                        <p:cTn id="7" dur="2000" fill="freeze"/>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fill="hold" nodeType="clickEffect">
                                  <p:stCondLst>
                                    <p:cond delay="0"/>
                                  </p:stCondLst>
                                  <p:childTnLst>
                                    <p:set>
                                      <p:cBhvr>
                                        <p:cTn id="11" dur="1" fill="hold">
                                          <p:stCondLst>
                                            <p:cond delay="0"/>
                                          </p:stCondLst>
                                        </p:cTn>
                                        <p:tgtEl>
                                          <p:spTgt spid="43">
                                            <p:txEl>
                                              <p:pRg st="0" end="53"/>
                                            </p:txEl>
                                          </p:spTgt>
                                        </p:tgtEl>
                                        <p:attrNameLst>
                                          <p:attrName>style.visibility</p:attrName>
                                        </p:attrNameLst>
                                      </p:cBhvr>
                                      <p:to>
                                        <p:strVal val="visible"/>
                                      </p:to>
                                    </p:set>
                                    <p:animEffect transition="in" filter="fade">
                                      <p:cBhvr additive="repl">
                                        <p:cTn id="12" dur="1000" fill="freeze"/>
                                        <p:tgtEl>
                                          <p:spTgt spid="43">
                                            <p:txEl>
                                              <p:pRg st="0" end="53"/>
                                            </p:txEl>
                                          </p:spTgt>
                                        </p:tgtEl>
                                      </p:cBhvr>
                                    </p:animEffect>
                                    <p:anim calcmode="lin" valueType="num">
                                      <p:cBhvr additive="repl">
                                        <p:cTn id="13" dur="1000" fill="hold"/>
                                        <p:tgtEl>
                                          <p:spTgt spid="43">
                                            <p:txEl>
                                              <p:pRg st="0" end="53"/>
                                            </p:txEl>
                                          </p:spTgt>
                                        </p:tgtEl>
                                        <p:attrNameLst>
                                          <p:attrName>ppt_x</p:attrName>
                                        </p:attrNameLst>
                                      </p:cBhvr>
                                      <p:tavLst>
                                        <p:tav tm="0">
                                          <p:val>
                                            <p:strVal val="#ppt_x"/>
                                          </p:val>
                                        </p:tav>
                                        <p:tav tm="100000">
                                          <p:val>
                                            <p:strVal val="#ppt_x"/>
                                          </p:val>
                                        </p:tav>
                                      </p:tavLst>
                                    </p:anim>
                                    <p:anim calcmode="lin" valueType="num">
                                      <p:cBhvr additive="repl">
                                        <p:cTn id="14" dur="1000" fill="hold"/>
                                        <p:tgtEl>
                                          <p:spTgt spid="43">
                                            <p:txEl>
                                              <p:pRg st="0" end="5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fill="hold" nodeType="clickEffect">
                                  <p:stCondLst>
                                    <p:cond delay="0"/>
                                  </p:stCondLst>
                                  <p:childTnLst>
                                    <p:set>
                                      <p:cBhvr>
                                        <p:cTn id="18"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19" dur="1000" fill="freeze"/>
                                        <p:tgtEl>
                                          <p:spTgt spid="43">
                                            <p:txEl>
                                              <p:pRg st="220" end="220"/>
                                            </p:txEl>
                                          </p:spTgt>
                                        </p:tgtEl>
                                      </p:cBhvr>
                                    </p:animEffect>
                                    <p:anim calcmode="lin" valueType="num">
                                      <p:cBhvr additive="repl">
                                        <p:cTn id="20"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21"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fill="hold" nodeType="clickEffect">
                                  <p:stCondLst>
                                    <p:cond delay="0"/>
                                  </p:stCondLst>
                                  <p:childTnLst>
                                    <p:set>
                                      <p:cBhvr>
                                        <p:cTn id="25"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26" dur="1000" fill="freeze"/>
                                        <p:tgtEl>
                                          <p:spTgt spid="43">
                                            <p:txEl>
                                              <p:pRg st="220" end="220"/>
                                            </p:txEl>
                                          </p:spTgt>
                                        </p:tgtEl>
                                      </p:cBhvr>
                                    </p:animEffect>
                                    <p:anim calcmode="lin" valueType="num">
                                      <p:cBhvr additive="repl">
                                        <p:cTn id="27"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28"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fill="hold" nodeType="clickEffect">
                                  <p:stCondLst>
                                    <p:cond delay="0"/>
                                  </p:stCondLst>
                                  <p:childTnLst>
                                    <p:set>
                                      <p:cBhvr>
                                        <p:cTn id="32"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33" dur="1000" fill="freeze"/>
                                        <p:tgtEl>
                                          <p:spTgt spid="43">
                                            <p:txEl>
                                              <p:pRg st="220" end="220"/>
                                            </p:txEl>
                                          </p:spTgt>
                                        </p:tgtEl>
                                      </p:cBhvr>
                                    </p:animEffect>
                                    <p:anim calcmode="lin" valueType="num">
                                      <p:cBhvr additive="repl">
                                        <p:cTn id="34"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35"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fill="hold" nodeType="clickEffect">
                                  <p:stCondLst>
                                    <p:cond delay="0"/>
                                  </p:stCondLst>
                                  <p:childTnLst>
                                    <p:set>
                                      <p:cBhvr>
                                        <p:cTn id="39"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40" dur="1000" fill="freeze"/>
                                        <p:tgtEl>
                                          <p:spTgt spid="43">
                                            <p:txEl>
                                              <p:pRg st="220" end="220"/>
                                            </p:txEl>
                                          </p:spTgt>
                                        </p:tgtEl>
                                      </p:cBhvr>
                                    </p:animEffect>
                                    <p:anim calcmode="lin" valueType="num">
                                      <p:cBhvr additive="repl">
                                        <p:cTn id="41"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42"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fill="hold" nodeType="clickEffect">
                                  <p:stCondLst>
                                    <p:cond delay="0"/>
                                  </p:stCondLst>
                                  <p:childTnLst>
                                    <p:set>
                                      <p:cBhvr>
                                        <p:cTn id="46"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47" dur="1000" fill="freeze"/>
                                        <p:tgtEl>
                                          <p:spTgt spid="43">
                                            <p:txEl>
                                              <p:pRg st="220" end="220"/>
                                            </p:txEl>
                                          </p:spTgt>
                                        </p:tgtEl>
                                      </p:cBhvr>
                                    </p:animEffect>
                                    <p:anim calcmode="lin" valueType="num">
                                      <p:cBhvr additive="repl">
                                        <p:cTn id="48"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49"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CustomShape 1"/>
          <p:cNvSpPr/>
          <p:nvPr/>
        </p:nvSpPr>
        <p:spPr>
          <a:xfrm>
            <a:off x="822960" y="260640"/>
            <a:ext cx="7520040" cy="652680"/>
          </a:xfrm>
          <a:prstGeom prst="rect">
            <a:avLst/>
          </a:prstGeom>
        </p:spPr>
        <p:txBody>
          <a:bodyPr lIns="90000" tIns="45000" rIns="90000" bIns="45000" anchor="ctr"/>
          <a:lstStyle/>
          <a:p>
            <a:r>
              <a:rPr lang="es-EC" sz="2800" b="1">
                <a:solidFill>
                  <a:srgbClr val="000000"/>
                </a:solidFill>
                <a:latin typeface="Times New Roman"/>
              </a:rPr>
              <a:t>Por los activos transmitidos</a:t>
            </a:r>
            <a:endParaRPr/>
          </a:p>
          <a:p>
            <a:pPr algn="ctr">
              <a:lnSpc>
                <a:spcPct val="100000"/>
              </a:lnSpc>
            </a:pPr>
            <a:endParaRPr/>
          </a:p>
        </p:txBody>
      </p:sp>
      <p:sp>
        <p:nvSpPr>
          <p:cNvPr id="45" name="CustomShape 2"/>
          <p:cNvSpPr/>
          <p:nvPr/>
        </p:nvSpPr>
        <p:spPr>
          <a:xfrm>
            <a:off x="467640" y="1124640"/>
            <a:ext cx="8228520" cy="4524840"/>
          </a:xfrm>
          <a:prstGeom prst="rect">
            <a:avLst/>
          </a:prstGeom>
        </p:spPr>
        <p:txBody>
          <a:bodyPr lIns="90000" tIns="45000" rIns="90000" bIns="45000"/>
          <a:lstStyle/>
          <a:p>
            <a:pPr>
              <a:lnSpc>
                <a:spcPct val="100000"/>
              </a:lnSpc>
            </a:pPr>
            <a:r>
              <a:rPr lang="es-EC" sz="2000" b="1">
                <a:solidFill>
                  <a:srgbClr val="000000"/>
                </a:solidFill>
                <a:latin typeface="Times New Roman"/>
              </a:rPr>
              <a:t>Mercado monetario: </a:t>
            </a:r>
            <a:r>
              <a:rPr lang="es-EC" sz="2000">
                <a:solidFill>
                  <a:srgbClr val="000000"/>
                </a:solidFill>
                <a:latin typeface="Times New Roman"/>
              </a:rPr>
              <a:t>Se negocia con dinero o con activos financieros con vencimiento a corto plazo y con elevada liquidez, generalmente activos con plazo inferior a un año.</a:t>
            </a:r>
            <a:endParaRPr/>
          </a:p>
          <a:p>
            <a:pPr>
              <a:lnSpc>
                <a:spcPct val="100000"/>
              </a:lnSpc>
            </a:pPr>
            <a:r>
              <a:rPr lang="es-EC" sz="2000" b="1">
                <a:solidFill>
                  <a:srgbClr val="000000"/>
                </a:solidFill>
                <a:latin typeface="Times New Roman"/>
              </a:rPr>
              <a:t> Mercado de capitales: </a:t>
            </a:r>
            <a:r>
              <a:rPr lang="es-EC" sz="2000">
                <a:solidFill>
                  <a:srgbClr val="000000"/>
                </a:solidFill>
                <a:latin typeface="Times New Roman"/>
              </a:rPr>
              <a:t>Se negocian activos financieros con vencimiento a medio y largo plazo, básicos para la realización de ciertos procesos de inversión, ejemplo: la bolsa de valores.</a:t>
            </a:r>
            <a:endParaRPr/>
          </a:p>
          <a:p>
            <a:pPr lvl="1">
              <a:lnSpc>
                <a:spcPct val="100000"/>
              </a:lnSpc>
              <a:buFont typeface="Arial"/>
              <a:buChar char="•"/>
            </a:pPr>
            <a:r>
              <a:rPr lang="es-EC" sz="2000" b="1">
                <a:solidFill>
                  <a:srgbClr val="000000"/>
                </a:solidFill>
                <a:latin typeface="Times New Roman"/>
              </a:rPr>
              <a:t>Mercados Bursátiles: </a:t>
            </a:r>
            <a:r>
              <a:rPr lang="es-EC" sz="2000">
                <a:solidFill>
                  <a:srgbClr val="000000"/>
                </a:solidFill>
                <a:latin typeface="Times New Roman"/>
              </a:rPr>
              <a:t>Que proveen financiamiento por medio de la emisión de acciones y permiten el subsecuente intercambio de estas.</a:t>
            </a:r>
            <a:endParaRPr/>
          </a:p>
          <a:p>
            <a:pPr lvl="1">
              <a:lnSpc>
                <a:spcPct val="100000"/>
              </a:lnSpc>
              <a:buFont typeface="Arial"/>
              <a:buChar char="•"/>
            </a:pPr>
            <a:r>
              <a:rPr lang="es-EC" sz="2000" b="1">
                <a:solidFill>
                  <a:srgbClr val="000000"/>
                </a:solidFill>
                <a:latin typeface="Times New Roman"/>
              </a:rPr>
              <a:t>Mercados de bonos,</a:t>
            </a:r>
            <a:r>
              <a:rPr lang="es-EC" sz="2000">
                <a:solidFill>
                  <a:srgbClr val="000000"/>
                </a:solidFill>
                <a:latin typeface="Times New Roman"/>
              </a:rPr>
              <a:t> que provee financiamiento por medio de la emisión de bonos y permiten el subsecuente intercambio de estos. el mercadeo financiero es una vía por la cual se esclarecen diversidades de géneros económicos.</a:t>
            </a:r>
            <a:endParaRPr/>
          </a:p>
          <a:p>
            <a:pPr>
              <a:lnSpc>
                <a:spcPct val="100000"/>
              </a:lnSpc>
            </a:pP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ntr" fill="hold" nodeType="clickEffect">
                                  <p:stCondLst>
                                    <p:cond delay="0"/>
                                  </p:stCondLst>
                                  <p:childTnLst>
                                    <p:set>
                                      <p:cBhvr>
                                        <p:cTn id="10" dur="1" fill="hold">
                                          <p:stCondLst>
                                            <p:cond delay="0"/>
                                          </p:stCondLst>
                                        </p:cTn>
                                        <p:tgtEl>
                                          <p:spTgt spid="45">
                                            <p:txEl>
                                              <p:pRg st="0" end="171"/>
                                            </p:txEl>
                                          </p:spTgt>
                                        </p:tgtEl>
                                        <p:attrNameLst>
                                          <p:attrName>style.visibility</p:attrName>
                                        </p:attrNameLst>
                                      </p:cBhvr>
                                      <p:to>
                                        <p:strVal val="visible"/>
                                      </p:to>
                                    </p:set>
                                    <p:animEffect transition="out" filter="wipe(down)">
                                      <p:cBhvr additive="repl">
                                        <p:cTn id="11" dur="577" fill="freeze">
                                          <p:stCondLst>
                                            <p:cond delay="0"/>
                                          </p:stCondLst>
                                        </p:cTn>
                                        <p:tgtEl>
                                          <p:spTgt spid="45">
                                            <p:txEl>
                                              <p:pRg st="0" end="171"/>
                                            </p:txEl>
                                          </p:spTgt>
                                        </p:tgtEl>
                                      </p:cBhvr>
                                    </p:animEffect>
                                    <p:anim calcmode="lin" valueType="num">
                                      <p:cBhvr additive="repl">
                                        <p:cTn id="12" dur="1822" fill="freeze">
                                          <p:stCondLst>
                                            <p:cond delay="0"/>
                                          </p:stCondLst>
                                        </p:cTn>
                                        <p:tgtEl>
                                          <p:spTgt spid="45">
                                            <p:txEl>
                                              <p:pRg st="0" end="171"/>
                                            </p:txEl>
                                          </p:spTgt>
                                        </p:tgtEl>
                                        <p:attrNameLst>
                                          <p:attrName>ppt_x</p:attrName>
                                        </p:attrNameLst>
                                      </p:cBhvr>
                                      <p:tavLst>
                                        <p:tav tm="0">
                                          <p:val>
                                            <p:strVal val="#ppt_x-0.25"/>
                                          </p:val>
                                        </p:tav>
                                        <p:tav tm="100000">
                                          <p:val>
                                            <p:strVal val="#ppt_x"/>
                                          </p:val>
                                        </p:tav>
                                      </p:tavLst>
                                    </p:anim>
                                    <p:anim calcmode="lin" valueType="num">
                                      <p:cBhvr additive="repl">
                                        <p:cTn id="13" dur="664" fill="freeze">
                                          <p:stCondLst>
                                            <p:cond delay="0"/>
                                          </p:stCondLst>
                                        </p:cTn>
                                        <p:tgtEl>
                                          <p:spTgt spid="45">
                                            <p:txEl>
                                              <p:pRg st="0" end="171"/>
                                            </p:txEl>
                                          </p:spTgt>
                                        </p:tgtEl>
                                        <p:attrNameLst>
                                          <p:attrName>ppt_y</p:attrName>
                                        </p:attrNameLst>
                                      </p:cBhvr>
                                    </p:anim>
                                    <p:anim calcmode="lin" valueType="num">
                                      <p:cBhvr additive="repl">
                                        <p:cTn id="14" dur="664" fill="freeze">
                                          <p:stCondLst>
                                            <p:cond delay="664"/>
                                          </p:stCondLst>
                                        </p:cTn>
                                        <p:tgtEl>
                                          <p:spTgt spid="45">
                                            <p:txEl>
                                              <p:pRg st="0" end="171"/>
                                            </p:txEl>
                                          </p:spTgt>
                                        </p:tgtEl>
                                        <p:attrNameLst>
                                          <p:attrName>ppt_y</p:attrName>
                                        </p:attrNameLst>
                                      </p:cBhvr>
                                    </p:anim>
                                    <p:anim calcmode="lin" valueType="num">
                                      <p:cBhvr additive="repl">
                                        <p:cTn id="15" dur="332" fill="freeze">
                                          <p:stCondLst>
                                            <p:cond delay="1324"/>
                                          </p:stCondLst>
                                        </p:cTn>
                                        <p:tgtEl>
                                          <p:spTgt spid="45">
                                            <p:txEl>
                                              <p:pRg st="0" end="171"/>
                                            </p:txEl>
                                          </p:spTgt>
                                        </p:tgtEl>
                                        <p:attrNameLst>
                                          <p:attrName>ppt_y</p:attrName>
                                        </p:attrNameLst>
                                      </p:cBhvr>
                                    </p:anim>
                                    <p:anim calcmode="lin" valueType="num">
                                      <p:cBhvr additive="repl">
                                        <p:cTn id="16" dur="164" fill="freeze">
                                          <p:stCondLst>
                                            <p:cond delay="1655"/>
                                          </p:stCondLst>
                                        </p:cTn>
                                        <p:tgtEl>
                                          <p:spTgt spid="45">
                                            <p:txEl>
                                              <p:pRg st="0" end="171"/>
                                            </p:txEl>
                                          </p:spTgt>
                                        </p:tgtEl>
                                        <p:attrNameLst>
                                          <p:attrName>ppt_y</p:attrName>
                                        </p:attrNameLst>
                                      </p:cBhvr>
                                    </p:anim>
                                  </p:childTnLst>
                                </p:cTn>
                              </p:par>
                            </p:childTnLst>
                          </p:cTn>
                        </p:par>
                      </p:childTnLst>
                    </p:cTn>
                  </p:par>
                  <p:par>
                    <p:cTn id="17" fill="hold">
                      <p:stCondLst>
                        <p:cond delay="indefinite"/>
                      </p:stCondLst>
                      <p:childTnLst>
                        <p:par>
                          <p:cTn id="18" fill="hold">
                            <p:stCondLst>
                              <p:cond delay="0"/>
                            </p:stCondLst>
                            <p:childTnLst>
                              <p:par>
                                <p:cTn id="19" presetID="26" presetClass="entr" fill="hold" nodeType="clickEffect">
                                  <p:stCondLst>
                                    <p:cond delay="0"/>
                                  </p:stCondLst>
                                  <p:childTnLst>
                                    <p:set>
                                      <p:cBhvr>
                                        <p:cTn id="20" dur="1" fill="hold">
                                          <p:stCondLst>
                                            <p:cond delay="0"/>
                                          </p:stCondLst>
                                        </p:cTn>
                                        <p:tgtEl>
                                          <p:spTgt spid="45">
                                            <p:txEl>
                                              <p:pRg st="713" end="713"/>
                                            </p:txEl>
                                          </p:spTgt>
                                        </p:tgtEl>
                                        <p:attrNameLst>
                                          <p:attrName>style.visibility</p:attrName>
                                        </p:attrNameLst>
                                      </p:cBhvr>
                                      <p:to>
                                        <p:strVal val="visible"/>
                                      </p:to>
                                    </p:set>
                                    <p:animEffect transition="out" filter="wipe(down)">
                                      <p:cBhvr additive="repl">
                                        <p:cTn id="21" dur="577" fill="freeze">
                                          <p:stCondLst>
                                            <p:cond delay="0"/>
                                          </p:stCondLst>
                                        </p:cTn>
                                        <p:tgtEl>
                                          <p:spTgt spid="45">
                                            <p:txEl>
                                              <p:pRg st="713" end="713"/>
                                            </p:txEl>
                                          </p:spTgt>
                                        </p:tgtEl>
                                      </p:cBhvr>
                                    </p:animEffect>
                                    <p:anim calcmode="lin" valueType="num">
                                      <p:cBhvr additive="repl">
                                        <p:cTn id="22" dur="1822" fill="freeze">
                                          <p:stCondLst>
                                            <p:cond delay="0"/>
                                          </p:stCondLst>
                                        </p:cTn>
                                        <p:tgtEl>
                                          <p:spTgt spid="45">
                                            <p:txEl>
                                              <p:pRg st="713" end="713"/>
                                            </p:txEl>
                                          </p:spTgt>
                                        </p:tgtEl>
                                        <p:attrNameLst>
                                          <p:attrName>ppt_x</p:attrName>
                                        </p:attrNameLst>
                                      </p:cBhvr>
                                      <p:tavLst>
                                        <p:tav tm="0">
                                          <p:val>
                                            <p:strVal val="#ppt_x-0.25"/>
                                          </p:val>
                                        </p:tav>
                                        <p:tav tm="100000">
                                          <p:val>
                                            <p:strVal val="#ppt_x"/>
                                          </p:val>
                                        </p:tav>
                                      </p:tavLst>
                                    </p:anim>
                                    <p:anim calcmode="lin" valueType="num">
                                      <p:cBhvr additive="repl">
                                        <p:cTn id="23" dur="664" fill="freeze">
                                          <p:stCondLst>
                                            <p:cond delay="0"/>
                                          </p:stCondLst>
                                        </p:cTn>
                                        <p:tgtEl>
                                          <p:spTgt spid="45">
                                            <p:txEl>
                                              <p:pRg st="713" end="713"/>
                                            </p:txEl>
                                          </p:spTgt>
                                        </p:tgtEl>
                                        <p:attrNameLst>
                                          <p:attrName>ppt_y</p:attrName>
                                        </p:attrNameLst>
                                      </p:cBhvr>
                                    </p:anim>
                                    <p:anim calcmode="lin" valueType="num">
                                      <p:cBhvr additive="repl">
                                        <p:cTn id="24" dur="664" fill="freeze">
                                          <p:stCondLst>
                                            <p:cond delay="664"/>
                                          </p:stCondLst>
                                        </p:cTn>
                                        <p:tgtEl>
                                          <p:spTgt spid="45">
                                            <p:txEl>
                                              <p:pRg st="713" end="713"/>
                                            </p:txEl>
                                          </p:spTgt>
                                        </p:tgtEl>
                                        <p:attrNameLst>
                                          <p:attrName>ppt_y</p:attrName>
                                        </p:attrNameLst>
                                      </p:cBhvr>
                                    </p:anim>
                                    <p:anim calcmode="lin" valueType="num">
                                      <p:cBhvr additive="repl">
                                        <p:cTn id="25" dur="332" fill="freeze">
                                          <p:stCondLst>
                                            <p:cond delay="1324"/>
                                          </p:stCondLst>
                                        </p:cTn>
                                        <p:tgtEl>
                                          <p:spTgt spid="45">
                                            <p:txEl>
                                              <p:pRg st="713" end="713"/>
                                            </p:txEl>
                                          </p:spTgt>
                                        </p:tgtEl>
                                        <p:attrNameLst>
                                          <p:attrName>ppt_y</p:attrName>
                                        </p:attrNameLst>
                                      </p:cBhvr>
                                    </p:anim>
                                    <p:anim calcmode="lin" valueType="num">
                                      <p:cBhvr additive="repl">
                                        <p:cTn id="26" dur="164" fill="freeze">
                                          <p:stCondLst>
                                            <p:cond delay="1655"/>
                                          </p:stCondLst>
                                        </p:cTn>
                                        <p:tgtEl>
                                          <p:spTgt spid="45">
                                            <p:txEl>
                                              <p:pRg st="713" end="713"/>
                                            </p:txEl>
                                          </p:spTgt>
                                        </p:tgtEl>
                                        <p:attrNameLst>
                                          <p:attrName>ppt_y</p:attrName>
                                        </p:attrNameLst>
                                      </p:cBhvr>
                                    </p:anim>
                                  </p:childTnLst>
                                </p:cTn>
                              </p:par>
                              <p:par>
                                <p:cTn id="27" presetID="26" presetClass="entr" fill="hold" nodeType="withEffect">
                                  <p:stCondLst>
                                    <p:cond delay="0"/>
                                  </p:stCondLst>
                                  <p:childTnLst>
                                    <p:set>
                                      <p:cBhvr>
                                        <p:cTn id="28" dur="1" fill="hold">
                                          <p:stCondLst>
                                            <p:cond delay="0"/>
                                          </p:stCondLst>
                                        </p:cTn>
                                        <p:tgtEl>
                                          <p:spTgt spid="45">
                                            <p:txEl>
                                              <p:pRg st="713" end="713"/>
                                            </p:txEl>
                                          </p:spTgt>
                                        </p:tgtEl>
                                        <p:attrNameLst>
                                          <p:attrName>style.visibility</p:attrName>
                                        </p:attrNameLst>
                                      </p:cBhvr>
                                      <p:to>
                                        <p:strVal val="visible"/>
                                      </p:to>
                                    </p:set>
                                    <p:animEffect transition="out" filter="wipe(down)">
                                      <p:cBhvr additive="repl">
                                        <p:cTn id="29" dur="577" fill="freeze">
                                          <p:stCondLst>
                                            <p:cond delay="0"/>
                                          </p:stCondLst>
                                        </p:cTn>
                                        <p:tgtEl>
                                          <p:spTgt spid="45">
                                            <p:txEl>
                                              <p:pRg st="713" end="713"/>
                                            </p:txEl>
                                          </p:spTgt>
                                        </p:tgtEl>
                                      </p:cBhvr>
                                    </p:animEffect>
                                    <p:anim calcmode="lin" valueType="num">
                                      <p:cBhvr additive="repl">
                                        <p:cTn id="30" dur="1822" fill="freeze">
                                          <p:stCondLst>
                                            <p:cond delay="0"/>
                                          </p:stCondLst>
                                        </p:cTn>
                                        <p:tgtEl>
                                          <p:spTgt spid="45">
                                            <p:txEl>
                                              <p:pRg st="713" end="713"/>
                                            </p:txEl>
                                          </p:spTgt>
                                        </p:tgtEl>
                                        <p:attrNameLst>
                                          <p:attrName>ppt_x</p:attrName>
                                        </p:attrNameLst>
                                      </p:cBhvr>
                                      <p:tavLst>
                                        <p:tav tm="0">
                                          <p:val>
                                            <p:strVal val="#ppt_x-0.25"/>
                                          </p:val>
                                        </p:tav>
                                        <p:tav tm="100000">
                                          <p:val>
                                            <p:strVal val="#ppt_x"/>
                                          </p:val>
                                        </p:tav>
                                      </p:tavLst>
                                    </p:anim>
                                    <p:anim calcmode="lin" valueType="num">
                                      <p:cBhvr additive="repl">
                                        <p:cTn id="31" dur="664" fill="freeze">
                                          <p:stCondLst>
                                            <p:cond delay="0"/>
                                          </p:stCondLst>
                                        </p:cTn>
                                        <p:tgtEl>
                                          <p:spTgt spid="45">
                                            <p:txEl>
                                              <p:pRg st="713" end="713"/>
                                            </p:txEl>
                                          </p:spTgt>
                                        </p:tgtEl>
                                        <p:attrNameLst>
                                          <p:attrName>ppt_y</p:attrName>
                                        </p:attrNameLst>
                                      </p:cBhvr>
                                    </p:anim>
                                    <p:anim calcmode="lin" valueType="num">
                                      <p:cBhvr additive="repl">
                                        <p:cTn id="32" dur="664" fill="freeze">
                                          <p:stCondLst>
                                            <p:cond delay="664"/>
                                          </p:stCondLst>
                                        </p:cTn>
                                        <p:tgtEl>
                                          <p:spTgt spid="45">
                                            <p:txEl>
                                              <p:pRg st="713" end="713"/>
                                            </p:txEl>
                                          </p:spTgt>
                                        </p:tgtEl>
                                        <p:attrNameLst>
                                          <p:attrName>ppt_y</p:attrName>
                                        </p:attrNameLst>
                                      </p:cBhvr>
                                    </p:anim>
                                    <p:anim calcmode="lin" valueType="num">
                                      <p:cBhvr additive="repl">
                                        <p:cTn id="33" dur="332" fill="freeze">
                                          <p:stCondLst>
                                            <p:cond delay="1324"/>
                                          </p:stCondLst>
                                        </p:cTn>
                                        <p:tgtEl>
                                          <p:spTgt spid="45">
                                            <p:txEl>
                                              <p:pRg st="713" end="713"/>
                                            </p:txEl>
                                          </p:spTgt>
                                        </p:tgtEl>
                                        <p:attrNameLst>
                                          <p:attrName>ppt_y</p:attrName>
                                        </p:attrNameLst>
                                      </p:cBhvr>
                                    </p:anim>
                                    <p:anim calcmode="lin" valueType="num">
                                      <p:cBhvr additive="repl">
                                        <p:cTn id="34" dur="164" fill="freeze">
                                          <p:stCondLst>
                                            <p:cond delay="1655"/>
                                          </p:stCondLst>
                                        </p:cTn>
                                        <p:tgtEl>
                                          <p:spTgt spid="45">
                                            <p:txEl>
                                              <p:pRg st="713" end="713"/>
                                            </p:txEl>
                                          </p:spTgt>
                                        </p:tgtEl>
                                        <p:attrNameLst>
                                          <p:attrName>ppt_y</p:attrName>
                                        </p:attrNameLst>
                                      </p:cBhvr>
                                    </p:anim>
                                  </p:childTnLst>
                                </p:cTn>
                              </p:par>
                              <p:par>
                                <p:cTn id="35" presetID="26" presetClass="entr" fill="hold" nodeType="withEffect">
                                  <p:stCondLst>
                                    <p:cond delay="0"/>
                                  </p:stCondLst>
                                  <p:childTnLst>
                                    <p:set>
                                      <p:cBhvr>
                                        <p:cTn id="36" dur="1" fill="hold">
                                          <p:stCondLst>
                                            <p:cond delay="0"/>
                                          </p:stCondLst>
                                        </p:cTn>
                                        <p:tgtEl>
                                          <p:spTgt spid="45">
                                            <p:txEl>
                                              <p:pRg st="713" end="713"/>
                                            </p:txEl>
                                          </p:spTgt>
                                        </p:tgtEl>
                                        <p:attrNameLst>
                                          <p:attrName>style.visibility</p:attrName>
                                        </p:attrNameLst>
                                      </p:cBhvr>
                                      <p:to>
                                        <p:strVal val="visible"/>
                                      </p:to>
                                    </p:set>
                                    <p:animEffect transition="out" filter="wipe(down)">
                                      <p:cBhvr additive="repl">
                                        <p:cTn id="37" dur="577" fill="freeze">
                                          <p:stCondLst>
                                            <p:cond delay="0"/>
                                          </p:stCondLst>
                                        </p:cTn>
                                        <p:tgtEl>
                                          <p:spTgt spid="45">
                                            <p:txEl>
                                              <p:pRg st="713" end="713"/>
                                            </p:txEl>
                                          </p:spTgt>
                                        </p:tgtEl>
                                      </p:cBhvr>
                                    </p:animEffect>
                                    <p:anim calcmode="lin" valueType="num">
                                      <p:cBhvr additive="repl">
                                        <p:cTn id="38" dur="1822" fill="freeze">
                                          <p:stCondLst>
                                            <p:cond delay="0"/>
                                          </p:stCondLst>
                                        </p:cTn>
                                        <p:tgtEl>
                                          <p:spTgt spid="45">
                                            <p:txEl>
                                              <p:pRg st="713" end="713"/>
                                            </p:txEl>
                                          </p:spTgt>
                                        </p:tgtEl>
                                        <p:attrNameLst>
                                          <p:attrName>ppt_x</p:attrName>
                                        </p:attrNameLst>
                                      </p:cBhvr>
                                      <p:tavLst>
                                        <p:tav tm="0">
                                          <p:val>
                                            <p:strVal val="#ppt_x-0.25"/>
                                          </p:val>
                                        </p:tav>
                                        <p:tav tm="100000">
                                          <p:val>
                                            <p:strVal val="#ppt_x"/>
                                          </p:val>
                                        </p:tav>
                                      </p:tavLst>
                                    </p:anim>
                                    <p:anim calcmode="lin" valueType="num">
                                      <p:cBhvr additive="repl">
                                        <p:cTn id="39" dur="664" fill="freeze">
                                          <p:stCondLst>
                                            <p:cond delay="0"/>
                                          </p:stCondLst>
                                        </p:cTn>
                                        <p:tgtEl>
                                          <p:spTgt spid="45">
                                            <p:txEl>
                                              <p:pRg st="713" end="713"/>
                                            </p:txEl>
                                          </p:spTgt>
                                        </p:tgtEl>
                                        <p:attrNameLst>
                                          <p:attrName>ppt_y</p:attrName>
                                        </p:attrNameLst>
                                      </p:cBhvr>
                                    </p:anim>
                                    <p:anim calcmode="lin" valueType="num">
                                      <p:cBhvr additive="repl">
                                        <p:cTn id="40" dur="664" fill="freeze">
                                          <p:stCondLst>
                                            <p:cond delay="664"/>
                                          </p:stCondLst>
                                        </p:cTn>
                                        <p:tgtEl>
                                          <p:spTgt spid="45">
                                            <p:txEl>
                                              <p:pRg st="713" end="713"/>
                                            </p:txEl>
                                          </p:spTgt>
                                        </p:tgtEl>
                                        <p:attrNameLst>
                                          <p:attrName>ppt_y</p:attrName>
                                        </p:attrNameLst>
                                      </p:cBhvr>
                                    </p:anim>
                                    <p:anim calcmode="lin" valueType="num">
                                      <p:cBhvr additive="repl">
                                        <p:cTn id="41" dur="332" fill="freeze">
                                          <p:stCondLst>
                                            <p:cond delay="1324"/>
                                          </p:stCondLst>
                                        </p:cTn>
                                        <p:tgtEl>
                                          <p:spTgt spid="45">
                                            <p:txEl>
                                              <p:pRg st="713" end="713"/>
                                            </p:txEl>
                                          </p:spTgt>
                                        </p:tgtEl>
                                        <p:attrNameLst>
                                          <p:attrName>ppt_y</p:attrName>
                                        </p:attrNameLst>
                                      </p:cBhvr>
                                    </p:anim>
                                    <p:anim calcmode="lin" valueType="num">
                                      <p:cBhvr additive="repl">
                                        <p:cTn id="42" dur="164" fill="freeze">
                                          <p:stCondLst>
                                            <p:cond delay="1655"/>
                                          </p:stCondLst>
                                        </p:cTn>
                                        <p:tgtEl>
                                          <p:spTgt spid="45">
                                            <p:txEl>
                                              <p:pRg st="713" end="713"/>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CustomShape 1"/>
          <p:cNvSpPr/>
          <p:nvPr/>
        </p:nvSpPr>
        <p:spPr>
          <a:xfrm>
            <a:off x="822960" y="365760"/>
            <a:ext cx="7520040" cy="547560"/>
          </a:xfrm>
          <a:prstGeom prst="rect">
            <a:avLst/>
          </a:prstGeom>
        </p:spPr>
        <p:txBody>
          <a:bodyPr lIns="90000" tIns="45000" rIns="90000" bIns="45000" anchor="ctr"/>
          <a:lstStyle/>
          <a:p>
            <a:r>
              <a:rPr lang="es-EC" sz="2800" b="1">
                <a:solidFill>
                  <a:srgbClr val="000000"/>
                </a:solidFill>
                <a:latin typeface="Times New Roman"/>
              </a:rPr>
              <a:t>Según la fase de negociación de los activos financieros</a:t>
            </a:r>
            <a:endParaRPr/>
          </a:p>
          <a:p>
            <a:pPr algn="ctr">
              <a:lnSpc>
                <a:spcPct val="100000"/>
              </a:lnSpc>
            </a:pPr>
            <a:endParaRPr/>
          </a:p>
        </p:txBody>
      </p:sp>
      <p:pic>
        <p:nvPicPr>
          <p:cNvPr id="47" name="il_fi"/>
          <p:cNvPicPr/>
          <p:nvPr/>
        </p:nvPicPr>
        <p:blipFill>
          <a:blip r:embed="rId2"/>
          <a:stretch>
            <a:fillRect/>
          </a:stretch>
        </p:blipFill>
        <p:spPr>
          <a:xfrm>
            <a:off x="1152000" y="1872000"/>
            <a:ext cx="6984360" cy="424800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additive="repl">
                                        <p:cTn id="7" dur="500" fill="freeze"/>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CustomShape 1"/>
          <p:cNvSpPr/>
          <p:nvPr/>
        </p:nvSpPr>
        <p:spPr>
          <a:xfrm>
            <a:off x="457200" y="0"/>
            <a:ext cx="8228520" cy="1416600"/>
          </a:xfrm>
          <a:prstGeom prst="rect">
            <a:avLst/>
          </a:prstGeom>
        </p:spPr>
        <p:txBody>
          <a:bodyPr lIns="90000" tIns="45000" rIns="90000" bIns="45000" anchor="ctr"/>
          <a:lstStyle/>
          <a:p>
            <a:endParaRPr/>
          </a:p>
          <a:p>
            <a:pPr algn="ctr">
              <a:lnSpc>
                <a:spcPct val="100000"/>
              </a:lnSpc>
            </a:pPr>
            <a:r>
              <a:rPr lang="es-EC" sz="2800" b="1">
                <a:solidFill>
                  <a:srgbClr val="000000"/>
                </a:solidFill>
                <a:latin typeface="Times New Roman"/>
              </a:rPr>
              <a:t>Según la perspectiva geográfica</a:t>
            </a:r>
            <a:endParaRPr/>
          </a:p>
        </p:txBody>
      </p:sp>
      <p:sp>
        <p:nvSpPr>
          <p:cNvPr id="49" name="CustomShape 2"/>
          <p:cNvSpPr/>
          <p:nvPr/>
        </p:nvSpPr>
        <p:spPr>
          <a:xfrm>
            <a:off x="755640" y="1196640"/>
            <a:ext cx="7520040" cy="3578760"/>
          </a:xfrm>
          <a:prstGeom prst="rect">
            <a:avLst/>
          </a:prstGeom>
        </p:spPr>
        <p:txBody>
          <a:bodyPr lIns="90000" tIns="45000" rIns="90000" bIns="45000"/>
          <a:lstStyle/>
          <a:p>
            <a:pPr>
              <a:lnSpc>
                <a:spcPct val="100000"/>
              </a:lnSpc>
            </a:pPr>
            <a:r>
              <a:rPr lang="es-EC" sz="2800" b="1">
                <a:solidFill>
                  <a:srgbClr val="000000"/>
                </a:solidFill>
                <a:latin typeface="Times New Roman"/>
              </a:rPr>
              <a:t>Mercados nacionales. </a:t>
            </a:r>
            <a:r>
              <a:rPr lang="es-EC" sz="2800">
                <a:solidFill>
                  <a:srgbClr val="000000"/>
                </a:solidFill>
                <a:latin typeface="Times New Roman"/>
              </a:rPr>
              <a:t>La moneda en que están denominados los activos financieros y la residencia de los que intervienen es nacional</a:t>
            </a:r>
            <a:r>
              <a:rPr lang="es-EC" sz="2800" b="1">
                <a:solidFill>
                  <a:srgbClr val="000000"/>
                </a:solidFill>
                <a:latin typeface="Times New Roman"/>
              </a:rPr>
              <a:t>.</a:t>
            </a:r>
            <a:endParaRPr/>
          </a:p>
          <a:p>
            <a:pPr>
              <a:lnSpc>
                <a:spcPct val="100000"/>
              </a:lnSpc>
            </a:pPr>
            <a:r>
              <a:rPr lang="es-EC" sz="2800" b="1">
                <a:solidFill>
                  <a:srgbClr val="000000"/>
                </a:solidFill>
                <a:latin typeface="Times New Roman"/>
              </a:rPr>
              <a:t>Mercados internacionales.- </a:t>
            </a:r>
            <a:r>
              <a:rPr lang="es-EC" sz="2800">
                <a:solidFill>
                  <a:srgbClr val="000000"/>
                </a:solidFill>
                <a:latin typeface="Times New Roman"/>
              </a:rPr>
              <a:t>Es aquel que se encuentra en uno o más países en el extranjero.</a:t>
            </a:r>
            <a:endParaRPr/>
          </a:p>
          <a:p>
            <a:pPr>
              <a:lnSpc>
                <a:spcPct val="100000"/>
              </a:lnSpc>
            </a:pPr>
            <a:endParaRPr/>
          </a:p>
        </p:txBody>
      </p:sp>
      <p:pic>
        <p:nvPicPr>
          <p:cNvPr id="50" name="rg_hi"/>
          <p:cNvPicPr/>
          <p:nvPr/>
        </p:nvPicPr>
        <p:blipFill>
          <a:blip r:embed="rId2"/>
          <a:stretch>
            <a:fillRect/>
          </a:stretch>
        </p:blipFill>
        <p:spPr>
          <a:xfrm>
            <a:off x="3132000" y="4352760"/>
            <a:ext cx="2466000" cy="184680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heel(1)">
                                      <p:cBhvr additive="repl">
                                        <p:cTn id="7" dur="2000" fill="freeze"/>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9">
                                            <p:txEl>
                                              <p:pRg st="0" end="132"/>
                                            </p:txEl>
                                          </p:spTgt>
                                        </p:tgtEl>
                                        <p:attrNameLst>
                                          <p:attrName>style.visibility</p:attrName>
                                        </p:attrNameLst>
                                      </p:cBhvr>
                                      <p:to>
                                        <p:strVal val="visible"/>
                                      </p:to>
                                    </p:set>
                                    <p:animEffect transition="out" filter="circle(in)">
                                      <p:cBhvr additive="repl">
                                        <p:cTn id="12" dur="2000" fill="freeze"/>
                                        <p:tgtEl>
                                          <p:spTgt spid="49">
                                            <p:txEl>
                                              <p:pRg st="0" end="13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9">
                                            <p:txEl>
                                              <p:pRg st="224" end="224"/>
                                            </p:txEl>
                                          </p:spTgt>
                                        </p:tgtEl>
                                        <p:attrNameLst>
                                          <p:attrName>style.visibility</p:attrName>
                                        </p:attrNameLst>
                                      </p:cBhvr>
                                      <p:to>
                                        <p:strVal val="visible"/>
                                      </p:to>
                                    </p:set>
                                    <p:animEffect transition="out" filter="circle(in)">
                                      <p:cBhvr additive="repl">
                                        <p:cTn id="17" dur="2000" fill="freeze"/>
                                        <p:tgtEl>
                                          <p:spTgt spid="49">
                                            <p:txEl>
                                              <p:pRg st="224" end="22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out" filter="wipe(down)">
                                      <p:cBhvr additive="repl">
                                        <p:cTn id="22" dur="500" fill="freeze"/>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CustomShape 1"/>
          <p:cNvSpPr/>
          <p:nvPr/>
        </p:nvSpPr>
        <p:spPr>
          <a:xfrm>
            <a:off x="822960" y="260640"/>
            <a:ext cx="7520040" cy="652680"/>
          </a:xfrm>
          <a:prstGeom prst="rect">
            <a:avLst/>
          </a:prstGeom>
        </p:spPr>
        <p:txBody>
          <a:bodyPr lIns="90000" tIns="45000" rIns="90000" bIns="45000" anchor="ctr"/>
          <a:lstStyle/>
          <a:p>
            <a:r>
              <a:rPr lang="es-EC" sz="2800" b="1">
                <a:solidFill>
                  <a:srgbClr val="000000"/>
                </a:solidFill>
                <a:latin typeface="Times New Roman"/>
              </a:rPr>
              <a:t>Según el tipo de activo negociado</a:t>
            </a:r>
            <a:endParaRPr/>
          </a:p>
          <a:p>
            <a:pPr algn="ctr">
              <a:lnSpc>
                <a:spcPct val="100000"/>
              </a:lnSpc>
            </a:pPr>
            <a:endParaRPr/>
          </a:p>
        </p:txBody>
      </p:sp>
      <p:sp>
        <p:nvSpPr>
          <p:cNvPr id="52" name="CustomShape 2"/>
          <p:cNvSpPr/>
          <p:nvPr/>
        </p:nvSpPr>
        <p:spPr>
          <a:xfrm>
            <a:off x="822960" y="1100520"/>
            <a:ext cx="7520040" cy="3578760"/>
          </a:xfrm>
          <a:prstGeom prst="rect">
            <a:avLst/>
          </a:prstGeom>
        </p:spPr>
        <p:txBody>
          <a:bodyPr lIns="90000" tIns="45000" rIns="90000" bIns="45000"/>
          <a:lstStyle/>
          <a:p>
            <a:pPr>
              <a:lnSpc>
                <a:spcPct val="100000"/>
              </a:lnSpc>
            </a:pPr>
            <a:r>
              <a:rPr lang="es-EC" sz="2400" b="1">
                <a:solidFill>
                  <a:srgbClr val="000000"/>
                </a:solidFill>
                <a:latin typeface="Times New Roman"/>
              </a:rPr>
              <a:t>Mercado tradicional. </a:t>
            </a:r>
            <a:r>
              <a:rPr lang="es-EC" sz="2400">
                <a:solidFill>
                  <a:srgbClr val="000000"/>
                </a:solidFill>
                <a:latin typeface="Times New Roman"/>
              </a:rPr>
              <a:t>En el que se negocian activos financieros como los depósitos a la vista, las acciones o los bonos.</a:t>
            </a:r>
            <a:endParaRPr/>
          </a:p>
          <a:p>
            <a:pPr>
              <a:lnSpc>
                <a:spcPct val="100000"/>
              </a:lnSpc>
            </a:pPr>
            <a:r>
              <a:rPr lang="es-EC" sz="2400" b="1">
                <a:solidFill>
                  <a:srgbClr val="000000"/>
                </a:solidFill>
                <a:latin typeface="Times New Roman"/>
              </a:rPr>
              <a:t>Mercado alternativo. </a:t>
            </a:r>
            <a:r>
              <a:rPr lang="es-EC" sz="2400">
                <a:solidFill>
                  <a:srgbClr val="000000"/>
                </a:solidFill>
                <a:latin typeface="Times New Roman"/>
              </a:rPr>
              <a:t>En el que se negocian activos financieros alternativos tales como inversiones en cartera, pagarés, propiedad raíz (ej. a través de derechos fiduciarios), en fondos de capital privado, fondos de capital de riesgo, fondos de cobertura, proyectos de inversión (ej. infraestructura, cine, etc.) entre muchos otros.</a:t>
            </a: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out" filter="barn(inVertical)">
                                      <p:cBhvr additive="repl">
                                        <p:cTn id="7" dur="500" fill="freeze"/>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2">
                                            <p:txEl>
                                              <p:pRg st="0" end="120"/>
                                            </p:txEl>
                                          </p:spTgt>
                                        </p:tgtEl>
                                        <p:attrNameLst>
                                          <p:attrName>style.visibility</p:attrName>
                                        </p:attrNameLst>
                                      </p:cBhvr>
                                      <p:to>
                                        <p:strVal val="visible"/>
                                      </p:to>
                                    </p:set>
                                    <p:animEffect transition="out" filter="circle(in)">
                                      <p:cBhvr additive="repl">
                                        <p:cTn id="12" dur="2000" fill="freeze"/>
                                        <p:tgtEl>
                                          <p:spTgt spid="52">
                                            <p:txEl>
                                              <p:pRg st="0" end="1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2">
                                            <p:txEl>
                                              <p:pRg st="453" end="453"/>
                                            </p:txEl>
                                          </p:spTgt>
                                        </p:tgtEl>
                                        <p:attrNameLst>
                                          <p:attrName>style.visibility</p:attrName>
                                        </p:attrNameLst>
                                      </p:cBhvr>
                                      <p:to>
                                        <p:strVal val="visible"/>
                                      </p:to>
                                    </p:set>
                                    <p:animEffect transition="out" filter="circle(in)">
                                      <p:cBhvr additive="repl">
                                        <p:cTn id="17" dur="2000" fill="freeze"/>
                                        <p:tgtEl>
                                          <p:spTgt spid="52">
                                            <p:txEl>
                                              <p:pRg st="453" end="4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511</Words>
  <Application>Microsoft Office PowerPoint</Application>
  <PresentationFormat>Presentación en pantalla (4:3)</PresentationFormat>
  <Paragraphs>61</Paragraphs>
  <Slides>11</Slides>
  <Notes>0</Notes>
  <HiddenSlides>0</HiddenSlides>
  <MMClips>0</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DAVID</dc:creator>
  <cp:lastModifiedBy>hp</cp:lastModifiedBy>
  <cp:revision>1</cp:revision>
  <dcterms:modified xsi:type="dcterms:W3CDTF">2012-11-05T13:17:47Z</dcterms:modified>
</cp:coreProperties>
</file>